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Quicksand" panose="020B0604020202020204" charset="0"/>
      <p:regular r:id="rId12"/>
      <p:bold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79E16E-BEA1-6A76-02B0-947019B0A1BF}" v="159" dt="2023-03-15T08:53:42.0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4"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17a3961791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17a396179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17a396179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17a396179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cf63b3305d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cf63b3305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cf63b3305d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cf63b3305d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cf63b3305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cf63b3305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041c1f14a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041c1f14a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041c1f14a7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041c1f14a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041c1f14a7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041c1f14a7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6594"/>
          <a:stretch/>
        </p:blipFill>
        <p:spPr>
          <a:xfrm>
            <a:off x="2811900" y="612800"/>
            <a:ext cx="3485400" cy="3152475"/>
          </a:xfrm>
          <a:prstGeom prst="rect">
            <a:avLst/>
          </a:prstGeom>
          <a:noFill/>
          <a:ln>
            <a:noFill/>
          </a:ln>
        </p:spPr>
      </p:pic>
      <p:sp>
        <p:nvSpPr>
          <p:cNvPr id="55" name="Google Shape;55;p13"/>
          <p:cNvSpPr/>
          <p:nvPr/>
        </p:nvSpPr>
        <p:spPr>
          <a:xfrm>
            <a:off x="0" y="0"/>
            <a:ext cx="9144000" cy="959100"/>
          </a:xfrm>
          <a:prstGeom prst="rect">
            <a:avLst/>
          </a:prstGeom>
          <a:solidFill>
            <a:srgbClr val="B6D7A8"/>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0" y="959100"/>
            <a:ext cx="2846700" cy="4140300"/>
          </a:xfrm>
          <a:prstGeom prst="rect">
            <a:avLst/>
          </a:prstGeom>
          <a:solidFill>
            <a:srgbClr val="C9DAF8"/>
          </a:solidFill>
          <a:ln w="9525" cap="flat" cmpd="sng">
            <a:solidFill>
              <a:srgbClr val="FFF2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6297300" y="959100"/>
            <a:ext cx="2846700" cy="4140300"/>
          </a:xfrm>
          <a:prstGeom prst="rect">
            <a:avLst/>
          </a:prstGeom>
          <a:solidFill>
            <a:srgbClr val="D9D2E9"/>
          </a:solidFill>
          <a:ln w="9525" cap="flat" cmpd="sng">
            <a:solidFill>
              <a:srgbClr val="D9D2E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txBox="1"/>
          <p:nvPr/>
        </p:nvSpPr>
        <p:spPr>
          <a:xfrm>
            <a:off x="163450" y="54475"/>
            <a:ext cx="87942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u="sng">
                <a:latin typeface="Quicksand"/>
                <a:ea typeface="Quicksand"/>
                <a:cs typeface="Quicksand"/>
                <a:sym typeface="Quicksand"/>
              </a:rPr>
              <a:t>Lodge Farm Education</a:t>
            </a:r>
            <a:r>
              <a:rPr lang="en-GB" sz="2300">
                <a:latin typeface="Quicksand"/>
                <a:ea typeface="Quicksand"/>
                <a:cs typeface="Quicksand"/>
                <a:sym typeface="Quicksand"/>
              </a:rPr>
              <a:t>   </a:t>
            </a:r>
            <a:endParaRPr sz="2300">
              <a:latin typeface="Quicksand"/>
              <a:ea typeface="Quicksand"/>
              <a:cs typeface="Quicksand"/>
              <a:sym typeface="Quicksand"/>
            </a:endParaRPr>
          </a:p>
          <a:p>
            <a:pPr marL="0" lvl="0" indent="0" algn="ctr" rtl="0">
              <a:spcBef>
                <a:spcPts val="0"/>
              </a:spcBef>
              <a:spcAft>
                <a:spcPts val="0"/>
              </a:spcAft>
              <a:buNone/>
            </a:pPr>
            <a:r>
              <a:rPr lang="en-GB" sz="2300">
                <a:latin typeface="Quicksand"/>
                <a:ea typeface="Quicksand"/>
                <a:cs typeface="Quicksand"/>
                <a:sym typeface="Quicksand"/>
              </a:rPr>
              <a:t>Whole School Vision and Ethos  </a:t>
            </a:r>
            <a:r>
              <a:rPr lang="en-GB" sz="2300"/>
              <a:t>                  </a:t>
            </a:r>
            <a:endParaRPr sz="1100"/>
          </a:p>
        </p:txBody>
      </p:sp>
      <p:sp>
        <p:nvSpPr>
          <p:cNvPr id="59" name="Google Shape;59;p13"/>
          <p:cNvSpPr txBox="1"/>
          <p:nvPr/>
        </p:nvSpPr>
        <p:spPr>
          <a:xfrm>
            <a:off x="151400" y="1005150"/>
            <a:ext cx="2473800" cy="404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u="sng">
                <a:latin typeface="Quicksand"/>
                <a:ea typeface="Quicksand"/>
                <a:cs typeface="Quicksand"/>
                <a:sym typeface="Quicksand"/>
              </a:rPr>
              <a:t>Vision</a:t>
            </a:r>
            <a:endParaRPr u="sng">
              <a:latin typeface="Quicksand"/>
              <a:ea typeface="Quicksand"/>
              <a:cs typeface="Quicksand"/>
              <a:sym typeface="Quicksand"/>
            </a:endParaRPr>
          </a:p>
          <a:p>
            <a:pPr marL="0" lvl="0" indent="0" algn="l" rtl="0">
              <a:spcBef>
                <a:spcPts val="0"/>
              </a:spcBef>
              <a:spcAft>
                <a:spcPts val="0"/>
              </a:spcAft>
              <a:buNone/>
            </a:pPr>
            <a:r>
              <a:rPr lang="en-GB" sz="1000">
                <a:latin typeface="Quicksand"/>
                <a:ea typeface="Quicksand"/>
                <a:cs typeface="Quicksand"/>
                <a:sym typeface="Quicksand"/>
              </a:rPr>
              <a:t>At Lodge Farm, </a:t>
            </a:r>
            <a:r>
              <a:rPr lang="en-GB" sz="1000">
                <a:solidFill>
                  <a:schemeClr val="dk1"/>
                </a:solidFill>
                <a:latin typeface="Quicksand"/>
                <a:ea typeface="Quicksand"/>
                <a:cs typeface="Quicksand"/>
                <a:sym typeface="Quicksand"/>
              </a:rPr>
              <a:t>we believe that learning is a lifelong journey filled with curiosity, adventure, and creativity. We want our pupils to have a genuine passion for learning and develop a resilience to overcome any challenge.</a:t>
            </a:r>
            <a:endParaRPr sz="1000">
              <a:solidFill>
                <a:schemeClr val="dk1"/>
              </a:solidFill>
              <a:latin typeface="Quicksand"/>
              <a:ea typeface="Quicksand"/>
              <a:cs typeface="Quicksand"/>
              <a:sym typeface="Quicksand"/>
            </a:endParaRPr>
          </a:p>
          <a:p>
            <a:pPr marL="457200" lvl="0" indent="0" algn="l" rtl="0">
              <a:spcBef>
                <a:spcPts val="0"/>
              </a:spcBef>
              <a:spcAft>
                <a:spcPts val="0"/>
              </a:spcAft>
              <a:buNone/>
            </a:pPr>
            <a:r>
              <a:rPr lang="en-GB" sz="900">
                <a:solidFill>
                  <a:schemeClr val="dk1"/>
                </a:solidFill>
                <a:latin typeface="Quicksand"/>
                <a:ea typeface="Quicksand"/>
                <a:cs typeface="Quicksand"/>
                <a:sym typeface="Quicksand"/>
              </a:rPr>
              <a:t> </a:t>
            </a:r>
            <a:endParaRPr sz="1000">
              <a:latin typeface="Quicksand"/>
              <a:ea typeface="Quicksand"/>
              <a:cs typeface="Quicksand"/>
              <a:sym typeface="Quicksand"/>
            </a:endParaRPr>
          </a:p>
          <a:p>
            <a:pPr marL="0" lvl="0" indent="0" algn="l" rtl="0">
              <a:spcBef>
                <a:spcPts val="0"/>
              </a:spcBef>
              <a:spcAft>
                <a:spcPts val="0"/>
              </a:spcAft>
              <a:buNone/>
            </a:pPr>
            <a:r>
              <a:rPr lang="en-GB" sz="1000">
                <a:latin typeface="Quicksand"/>
                <a:ea typeface="Quicksand"/>
                <a:cs typeface="Quicksand"/>
                <a:sym typeface="Quicksand"/>
              </a:rPr>
              <a:t>We </a:t>
            </a:r>
            <a:r>
              <a:rPr lang="en-GB" sz="1000">
                <a:solidFill>
                  <a:schemeClr val="dk1"/>
                </a:solidFill>
                <a:latin typeface="Quicksand"/>
                <a:ea typeface="Quicksand"/>
                <a:cs typeface="Quicksand"/>
                <a:sym typeface="Quicksand"/>
              </a:rPr>
              <a:t>enhance and inspire each pupil’s quality of life through the delivery of a relevant, purposeful and meaningful curriculum. We provide personalised support in the pupil’s developments including personal, social, physical and cognitive skills to raise high aspirations for each learner.</a:t>
            </a:r>
            <a:endParaRPr sz="1000">
              <a:solidFill>
                <a:schemeClr val="dk1"/>
              </a:solidFill>
              <a:latin typeface="Quicksand"/>
              <a:ea typeface="Quicksand"/>
              <a:cs typeface="Quicksand"/>
              <a:sym typeface="Quicksand"/>
            </a:endParaRPr>
          </a:p>
          <a:p>
            <a:pPr marL="0" lvl="0" indent="0" algn="l" rtl="0">
              <a:spcBef>
                <a:spcPts val="0"/>
              </a:spcBef>
              <a:spcAft>
                <a:spcPts val="0"/>
              </a:spcAft>
              <a:buNone/>
            </a:pPr>
            <a:endParaRPr sz="1000">
              <a:solidFill>
                <a:schemeClr val="dk1"/>
              </a:solidFill>
              <a:latin typeface="Quicksand"/>
              <a:ea typeface="Quicksand"/>
              <a:cs typeface="Quicksand"/>
              <a:sym typeface="Quicksand"/>
            </a:endParaRPr>
          </a:p>
          <a:p>
            <a:pPr marL="0" lvl="0" indent="0" algn="l" rtl="0">
              <a:spcBef>
                <a:spcPts val="0"/>
              </a:spcBef>
              <a:spcAft>
                <a:spcPts val="0"/>
              </a:spcAft>
              <a:buNone/>
            </a:pPr>
            <a:r>
              <a:rPr lang="en-GB" sz="1000">
                <a:solidFill>
                  <a:schemeClr val="dk1"/>
                </a:solidFill>
                <a:latin typeface="Quicksand"/>
                <a:ea typeface="Quicksand"/>
                <a:cs typeface="Quicksand"/>
                <a:sym typeface="Quicksand"/>
              </a:rPr>
              <a:t>The holistic, nurturing and therapeutic approach provides a safe learning environment for all pupils to be inspired, grow and have a strong voice within the school community. </a:t>
            </a:r>
            <a:endParaRPr sz="1000">
              <a:solidFill>
                <a:schemeClr val="dk1"/>
              </a:solidFill>
              <a:latin typeface="Quicksand"/>
              <a:ea typeface="Quicksand"/>
              <a:cs typeface="Quicksand"/>
              <a:sym typeface="Quicksand"/>
            </a:endParaRPr>
          </a:p>
          <a:p>
            <a:pPr marL="0" lvl="0" indent="0" algn="l" rtl="0">
              <a:spcBef>
                <a:spcPts val="0"/>
              </a:spcBef>
              <a:spcAft>
                <a:spcPts val="0"/>
              </a:spcAft>
              <a:buNone/>
            </a:pPr>
            <a:endParaRPr sz="1000">
              <a:solidFill>
                <a:schemeClr val="dk1"/>
              </a:solidFill>
            </a:endParaRPr>
          </a:p>
          <a:p>
            <a:pPr marL="457200" lvl="0" indent="0" algn="l" rtl="0">
              <a:spcBef>
                <a:spcPts val="0"/>
              </a:spcBef>
              <a:spcAft>
                <a:spcPts val="0"/>
              </a:spcAft>
              <a:buNone/>
            </a:pPr>
            <a:endParaRPr sz="900">
              <a:solidFill>
                <a:schemeClr val="dk1"/>
              </a:solidFill>
            </a:endParaRPr>
          </a:p>
          <a:p>
            <a:pPr marL="457200" lvl="0" indent="0" algn="l" rtl="0">
              <a:spcBef>
                <a:spcPts val="0"/>
              </a:spcBef>
              <a:spcAft>
                <a:spcPts val="0"/>
              </a:spcAft>
              <a:buNone/>
            </a:pPr>
            <a:endParaRPr sz="900">
              <a:solidFill>
                <a:schemeClr val="dk1"/>
              </a:solidFill>
            </a:endParaRPr>
          </a:p>
        </p:txBody>
      </p:sp>
      <p:sp>
        <p:nvSpPr>
          <p:cNvPr id="60" name="Google Shape;60;p13"/>
          <p:cNvSpPr/>
          <p:nvPr/>
        </p:nvSpPr>
        <p:spPr>
          <a:xfrm>
            <a:off x="2811775" y="3212200"/>
            <a:ext cx="3485400" cy="1887300"/>
          </a:xfrm>
          <a:prstGeom prst="rect">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txBox="1"/>
          <p:nvPr/>
        </p:nvSpPr>
        <p:spPr>
          <a:xfrm>
            <a:off x="6417750" y="1077375"/>
            <a:ext cx="2588400" cy="3324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u="sng">
                <a:latin typeface="Quicksand"/>
                <a:ea typeface="Quicksand"/>
                <a:cs typeface="Quicksand"/>
                <a:sym typeface="Quicksand"/>
              </a:rPr>
              <a:t>Ethos</a:t>
            </a:r>
            <a:endParaRPr u="sng">
              <a:latin typeface="Quicksand"/>
              <a:ea typeface="Quicksand"/>
              <a:cs typeface="Quicksand"/>
              <a:sym typeface="Quicksand"/>
            </a:endParaRPr>
          </a:p>
          <a:p>
            <a:pPr marL="0" lvl="0" indent="0" algn="l" rtl="0">
              <a:spcBef>
                <a:spcPts val="0"/>
              </a:spcBef>
              <a:spcAft>
                <a:spcPts val="0"/>
              </a:spcAft>
              <a:buNone/>
            </a:pPr>
            <a:r>
              <a:rPr lang="en-GB" sz="1000">
                <a:latin typeface="Quicksand"/>
                <a:ea typeface="Quicksand"/>
                <a:cs typeface="Quicksand"/>
                <a:sym typeface="Quicksand"/>
              </a:rPr>
              <a:t>We will value in which way each child is unique: celebrating diversity and valuing the importance of each other within our community.</a:t>
            </a: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a:p>
            <a:pPr marL="0" lvl="0" indent="0" algn="l" rtl="0">
              <a:spcBef>
                <a:spcPts val="0"/>
              </a:spcBef>
              <a:spcAft>
                <a:spcPts val="0"/>
              </a:spcAft>
              <a:buNone/>
            </a:pPr>
            <a:r>
              <a:rPr lang="en-GB" sz="1000">
                <a:latin typeface="Quicksand"/>
                <a:ea typeface="Quicksand"/>
                <a:cs typeface="Quicksand"/>
                <a:sym typeface="Quicksand"/>
              </a:rPr>
              <a:t>We will demonstrate the highest standards of respect and empathy of others regardless of ability, gender, ethnicity or religion.</a:t>
            </a: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a:p>
            <a:pPr marL="0" lvl="0" indent="0" algn="l" rtl="0">
              <a:spcBef>
                <a:spcPts val="0"/>
              </a:spcBef>
              <a:spcAft>
                <a:spcPts val="0"/>
              </a:spcAft>
              <a:buNone/>
            </a:pPr>
            <a:r>
              <a:rPr lang="en-GB" sz="1000">
                <a:latin typeface="Quicksand"/>
                <a:ea typeface="Quicksand"/>
                <a:cs typeface="Quicksand"/>
                <a:sym typeface="Quicksand"/>
              </a:rPr>
              <a:t>We will uphold high expectations around behaviour, nurtured in a high trust environment which will promote independence.</a:t>
            </a: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a:p>
            <a:pPr marL="0" lvl="0" indent="0" algn="l" rtl="0">
              <a:spcBef>
                <a:spcPts val="0"/>
              </a:spcBef>
              <a:spcAft>
                <a:spcPts val="0"/>
              </a:spcAft>
              <a:buNone/>
            </a:pPr>
            <a:r>
              <a:rPr lang="en-GB" sz="1000">
                <a:latin typeface="Quicksand"/>
                <a:ea typeface="Quicksand"/>
                <a:cs typeface="Quicksand"/>
                <a:sym typeface="Quicksand"/>
              </a:rPr>
              <a:t>We will be relentless in our endeavours to build secure relationships with each other based on mutual respect. </a:t>
            </a:r>
            <a:endParaRPr sz="1000">
              <a:latin typeface="Quicksand"/>
              <a:ea typeface="Quicksand"/>
              <a:cs typeface="Quicksand"/>
              <a:sym typeface="Quicksand"/>
            </a:endParaRPr>
          </a:p>
          <a:p>
            <a:pPr marL="0" lvl="0" indent="0" algn="l" rtl="0">
              <a:spcBef>
                <a:spcPts val="0"/>
              </a:spcBef>
              <a:spcAft>
                <a:spcPts val="0"/>
              </a:spcAft>
              <a:buNone/>
            </a:pPr>
            <a:endParaRPr sz="1000"/>
          </a:p>
        </p:txBody>
      </p:sp>
      <p:sp>
        <p:nvSpPr>
          <p:cNvPr id="62" name="Google Shape;62;p13"/>
          <p:cNvSpPr txBox="1"/>
          <p:nvPr/>
        </p:nvSpPr>
        <p:spPr>
          <a:xfrm>
            <a:off x="2870212" y="3210250"/>
            <a:ext cx="3373800" cy="193896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u="sng">
                <a:latin typeface="Quicksand"/>
                <a:ea typeface="Quicksand"/>
                <a:cs typeface="Quicksand"/>
                <a:sym typeface="Quicksand"/>
              </a:rPr>
              <a:t>Therapeutic Approach</a:t>
            </a:r>
            <a:endParaRPr u="sng">
              <a:latin typeface="Quicksand"/>
              <a:ea typeface="Quicksand"/>
              <a:cs typeface="Quicksand"/>
              <a:sym typeface="Quicksand"/>
            </a:endParaRPr>
          </a:p>
          <a:p>
            <a:r>
              <a:rPr lang="en-GB" sz="1000">
                <a:latin typeface="Quicksand"/>
                <a:ea typeface="Quicksand"/>
                <a:cs typeface="Quicksand"/>
                <a:sym typeface="Quicksand"/>
              </a:rPr>
              <a:t>Our highly experienced staff team work within a PACE style framework; whereby, acceptance and empathy underpin all aspects of communication and interactions with the pupils. </a:t>
            </a:r>
            <a:endParaRPr sz="1000">
              <a:latin typeface="Quicksand"/>
              <a:ea typeface="Quicksand"/>
              <a:cs typeface="Quicksand"/>
            </a:endParaRPr>
          </a:p>
          <a:p>
            <a:r>
              <a:rPr lang="en-GB" sz="1000">
                <a:latin typeface="Quicksand"/>
                <a:ea typeface="Quicksand"/>
                <a:cs typeface="Quicksand"/>
                <a:sym typeface="Quicksand"/>
              </a:rPr>
              <a:t>Regular staff training, guided by a professional psychotherapist ensures staff have the current skills and knowledge to create the opportunities for all pupils to engage and succeed. </a:t>
            </a:r>
            <a:endParaRPr sz="1000">
              <a:latin typeface="Quicksand"/>
              <a:ea typeface="Quicksand"/>
              <a:cs typeface="Quicksand"/>
            </a:endParaRPr>
          </a:p>
          <a:p>
            <a:r>
              <a:rPr lang="en-US" sz="1000">
                <a:latin typeface="Quicksand"/>
              </a:rPr>
              <a:t>The farm location creates the right environment for our therapeutic approach. </a:t>
            </a:r>
            <a:endParaRPr sz="1000">
              <a:latin typeface="Quicksa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Google Shape;67;p14"/>
          <p:cNvPicPr preferRelativeResize="0"/>
          <p:nvPr/>
        </p:nvPicPr>
        <p:blipFill rotWithShape="1">
          <a:blip r:embed="rId3">
            <a:alphaModFix/>
          </a:blip>
          <a:srcRect b="6594"/>
          <a:stretch/>
        </p:blipFill>
        <p:spPr>
          <a:xfrm>
            <a:off x="2747475" y="1122399"/>
            <a:ext cx="3692875" cy="3639600"/>
          </a:xfrm>
          <a:prstGeom prst="rect">
            <a:avLst/>
          </a:prstGeom>
          <a:noFill/>
          <a:ln>
            <a:noFill/>
          </a:ln>
        </p:spPr>
      </p:pic>
      <p:sp>
        <p:nvSpPr>
          <p:cNvPr id="68" name="Google Shape;68;p14"/>
          <p:cNvSpPr/>
          <p:nvPr/>
        </p:nvSpPr>
        <p:spPr>
          <a:xfrm>
            <a:off x="0" y="0"/>
            <a:ext cx="9144000" cy="959100"/>
          </a:xfrm>
          <a:prstGeom prst="rect">
            <a:avLst/>
          </a:prstGeom>
          <a:solidFill>
            <a:srgbClr val="B6D7A8"/>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4"/>
          <p:cNvSpPr/>
          <p:nvPr/>
        </p:nvSpPr>
        <p:spPr>
          <a:xfrm>
            <a:off x="512200" y="1122400"/>
            <a:ext cx="2757000" cy="3639600"/>
          </a:xfrm>
          <a:prstGeom prst="rect">
            <a:avLst/>
          </a:prstGeom>
          <a:solidFill>
            <a:srgbClr val="FFF2CC"/>
          </a:solidFill>
          <a:ln w="9525" cap="flat" cmpd="sng">
            <a:solidFill>
              <a:srgbClr val="FFF2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p:nvPr/>
        </p:nvSpPr>
        <p:spPr>
          <a:xfrm>
            <a:off x="5838125" y="1122400"/>
            <a:ext cx="2846700" cy="3639600"/>
          </a:xfrm>
          <a:prstGeom prst="rect">
            <a:avLst/>
          </a:prstGeom>
          <a:solidFill>
            <a:srgbClr val="D9D2E9"/>
          </a:solidFill>
          <a:ln w="9525" cap="flat" cmpd="sng">
            <a:solidFill>
              <a:srgbClr val="D9D2E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4"/>
          <p:cNvSpPr txBox="1"/>
          <p:nvPr/>
        </p:nvSpPr>
        <p:spPr>
          <a:xfrm>
            <a:off x="163450" y="54475"/>
            <a:ext cx="88269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u="sng">
                <a:latin typeface="Quicksand"/>
                <a:ea typeface="Quicksand"/>
                <a:cs typeface="Quicksand"/>
                <a:sym typeface="Quicksand"/>
              </a:rPr>
              <a:t>Lodge Farm Education</a:t>
            </a:r>
            <a:r>
              <a:rPr lang="en-GB" sz="2300">
                <a:latin typeface="Quicksand"/>
                <a:ea typeface="Quicksand"/>
                <a:cs typeface="Quicksand"/>
                <a:sym typeface="Quicksand"/>
              </a:rPr>
              <a:t>   </a:t>
            </a:r>
            <a:endParaRPr sz="2300">
              <a:latin typeface="Quicksand"/>
              <a:ea typeface="Quicksand"/>
              <a:cs typeface="Quicksand"/>
              <a:sym typeface="Quicksand"/>
            </a:endParaRPr>
          </a:p>
          <a:p>
            <a:pPr marL="0" lvl="0" indent="0" algn="ctr" rtl="0">
              <a:spcBef>
                <a:spcPts val="0"/>
              </a:spcBef>
              <a:spcAft>
                <a:spcPts val="0"/>
              </a:spcAft>
              <a:buNone/>
            </a:pPr>
            <a:r>
              <a:rPr lang="en-GB" sz="2300">
                <a:latin typeface="Quicksand"/>
                <a:ea typeface="Quicksand"/>
                <a:cs typeface="Quicksand"/>
                <a:sym typeface="Quicksand"/>
              </a:rPr>
              <a:t>Core Values </a:t>
            </a:r>
            <a:r>
              <a:rPr lang="en-GB" sz="2300"/>
              <a:t>                   </a:t>
            </a:r>
            <a:endParaRPr sz="1100"/>
          </a:p>
        </p:txBody>
      </p:sp>
      <p:sp>
        <p:nvSpPr>
          <p:cNvPr id="72" name="Google Shape;72;p14"/>
          <p:cNvSpPr txBox="1"/>
          <p:nvPr/>
        </p:nvSpPr>
        <p:spPr>
          <a:xfrm>
            <a:off x="653800" y="1209600"/>
            <a:ext cx="2473800" cy="3661200"/>
          </a:xfrm>
          <a:prstGeom prst="rect">
            <a:avLst/>
          </a:prstGeom>
          <a:noFill/>
          <a:ln>
            <a:noFill/>
          </a:ln>
        </p:spPr>
        <p:txBody>
          <a:bodyPr spcFirstLastPara="1" wrap="square" lIns="91425" tIns="91425" rIns="91425" bIns="91425" anchor="t" anchorCtr="0">
            <a:spAutoFit/>
          </a:bodyPr>
          <a:lstStyle/>
          <a:p>
            <a:pPr marL="0" lvl="0" indent="0" algn="ctr" rtl="0">
              <a:lnSpc>
                <a:spcPct val="180000"/>
              </a:lnSpc>
              <a:spcBef>
                <a:spcPts val="0"/>
              </a:spcBef>
              <a:spcAft>
                <a:spcPts val="0"/>
              </a:spcAft>
              <a:buNone/>
            </a:pPr>
            <a:r>
              <a:rPr lang="en-GB" sz="900" b="1" u="sng">
                <a:solidFill>
                  <a:srgbClr val="013F4B"/>
                </a:solidFill>
                <a:latin typeface="Quicksand"/>
                <a:ea typeface="Quicksand"/>
                <a:cs typeface="Quicksand"/>
                <a:sym typeface="Quicksand"/>
              </a:rPr>
              <a:t>Integrity. </a:t>
            </a:r>
            <a:br>
              <a:rPr lang="en-GB" sz="700">
                <a:solidFill>
                  <a:srgbClr val="013F4B"/>
                </a:solidFill>
                <a:latin typeface="Quicksand"/>
                <a:ea typeface="Quicksand"/>
                <a:cs typeface="Quicksand"/>
                <a:sym typeface="Quicksand"/>
              </a:rPr>
            </a:br>
            <a:r>
              <a:rPr lang="en-GB" sz="700">
                <a:solidFill>
                  <a:srgbClr val="0A0A0A"/>
                </a:solidFill>
                <a:latin typeface="Quicksand"/>
                <a:ea typeface="Quicksand"/>
                <a:cs typeface="Quicksand"/>
                <a:sym typeface="Quicksand"/>
              </a:rPr>
              <a:t>To uphold the highest standards of honesty with the ability and desire to stand up for what is right; developing a strong moral compass that guides you to do the right thing when nobody's watching.</a:t>
            </a:r>
            <a:br>
              <a:rPr lang="en-GB" sz="700">
                <a:solidFill>
                  <a:srgbClr val="0A0A0A"/>
                </a:solidFill>
                <a:latin typeface="Quicksand"/>
                <a:ea typeface="Quicksand"/>
                <a:cs typeface="Quicksand"/>
                <a:sym typeface="Quicksand"/>
              </a:rPr>
            </a:br>
            <a:r>
              <a:rPr lang="en-GB" sz="900" b="1" u="sng">
                <a:solidFill>
                  <a:srgbClr val="013F4B"/>
                </a:solidFill>
                <a:latin typeface="Quicksand"/>
                <a:ea typeface="Quicksand"/>
                <a:cs typeface="Quicksand"/>
                <a:sym typeface="Quicksand"/>
              </a:rPr>
              <a:t>Responsibility. </a:t>
            </a:r>
            <a:br>
              <a:rPr lang="en-GB" sz="700">
                <a:solidFill>
                  <a:srgbClr val="013F4B"/>
                </a:solidFill>
                <a:latin typeface="Quicksand"/>
                <a:ea typeface="Quicksand"/>
                <a:cs typeface="Quicksand"/>
                <a:sym typeface="Quicksand"/>
              </a:rPr>
            </a:br>
            <a:r>
              <a:rPr lang="en-GB" sz="700">
                <a:solidFill>
                  <a:srgbClr val="0A0A0A"/>
                </a:solidFill>
                <a:latin typeface="Quicksand"/>
                <a:ea typeface="Quicksand"/>
                <a:cs typeface="Quicksand"/>
                <a:sym typeface="Quicksand"/>
              </a:rPr>
              <a:t>To take responsibility for your actions and choices; to make others feel valued and respected; to contribute and fully embrace our school community.</a:t>
            </a:r>
            <a:r>
              <a:rPr lang="en-GB" sz="700">
                <a:solidFill>
                  <a:srgbClr val="013F4B"/>
                </a:solidFill>
                <a:latin typeface="Quicksand"/>
                <a:ea typeface="Quicksand"/>
                <a:cs typeface="Quicksand"/>
                <a:sym typeface="Quicksand"/>
              </a:rPr>
              <a:t> </a:t>
            </a:r>
            <a:br>
              <a:rPr lang="en-GB" sz="700">
                <a:solidFill>
                  <a:srgbClr val="013F4B"/>
                </a:solidFill>
                <a:latin typeface="Quicksand"/>
                <a:ea typeface="Quicksand"/>
                <a:cs typeface="Quicksand"/>
                <a:sym typeface="Quicksand"/>
              </a:rPr>
            </a:br>
            <a:r>
              <a:rPr lang="en-GB" sz="900" b="1" u="sng">
                <a:solidFill>
                  <a:srgbClr val="013F4B"/>
                </a:solidFill>
                <a:latin typeface="Quicksand"/>
                <a:ea typeface="Quicksand"/>
                <a:cs typeface="Quicksand"/>
                <a:sym typeface="Quicksand"/>
              </a:rPr>
              <a:t>Endeavour. </a:t>
            </a:r>
            <a:br>
              <a:rPr lang="en-GB" sz="700">
                <a:solidFill>
                  <a:srgbClr val="013F4B"/>
                </a:solidFill>
                <a:latin typeface="Quicksand"/>
                <a:ea typeface="Quicksand"/>
                <a:cs typeface="Quicksand"/>
                <a:sym typeface="Quicksand"/>
              </a:rPr>
            </a:br>
            <a:r>
              <a:rPr lang="en-GB" sz="700">
                <a:solidFill>
                  <a:srgbClr val="0A0A0A"/>
                </a:solidFill>
                <a:latin typeface="Quicksand"/>
                <a:ea typeface="Quicksand"/>
                <a:cs typeface="Quicksand"/>
                <a:sym typeface="Quicksand"/>
              </a:rPr>
              <a:t>To endeavour to always do your best to face the challenges of school life and beyond; to try for the sake of others as well as the individual; to be consistent in all we do and strive for greatness.</a:t>
            </a:r>
            <a:endParaRPr sz="500">
              <a:solidFill>
                <a:srgbClr val="013F4B"/>
              </a:solidFill>
              <a:latin typeface="Quicksand"/>
              <a:ea typeface="Quicksand"/>
              <a:cs typeface="Quicksand"/>
              <a:sym typeface="Quicksand"/>
            </a:endParaRPr>
          </a:p>
          <a:p>
            <a:pPr marL="0" lvl="0" indent="0" algn="l" rtl="0">
              <a:spcBef>
                <a:spcPts val="800"/>
              </a:spcBef>
              <a:spcAft>
                <a:spcPts val="0"/>
              </a:spcAft>
              <a:buNone/>
            </a:pPr>
            <a:endParaRPr u="sng"/>
          </a:p>
          <a:p>
            <a:pPr marL="457200" lvl="0" indent="0" algn="l" rtl="0">
              <a:spcBef>
                <a:spcPts val="0"/>
              </a:spcBef>
              <a:spcAft>
                <a:spcPts val="0"/>
              </a:spcAft>
              <a:buNone/>
            </a:pPr>
            <a:r>
              <a:rPr lang="en-GB" sz="900">
                <a:solidFill>
                  <a:schemeClr val="dk1"/>
                </a:solidFill>
              </a:rPr>
              <a:t> </a:t>
            </a:r>
            <a:endParaRPr sz="900">
              <a:solidFill>
                <a:schemeClr val="dk1"/>
              </a:solidFill>
            </a:endParaRPr>
          </a:p>
          <a:p>
            <a:pPr marL="457200" lvl="0" indent="0" algn="l" rtl="0">
              <a:spcBef>
                <a:spcPts val="0"/>
              </a:spcBef>
              <a:spcAft>
                <a:spcPts val="0"/>
              </a:spcAft>
              <a:buNone/>
            </a:pPr>
            <a:endParaRPr sz="900">
              <a:solidFill>
                <a:schemeClr val="dk1"/>
              </a:solidFill>
            </a:endParaRPr>
          </a:p>
        </p:txBody>
      </p:sp>
      <p:sp>
        <p:nvSpPr>
          <p:cNvPr id="73" name="Google Shape;73;p14"/>
          <p:cNvSpPr txBox="1"/>
          <p:nvPr/>
        </p:nvSpPr>
        <p:spPr>
          <a:xfrm>
            <a:off x="6024575" y="1209600"/>
            <a:ext cx="2473800" cy="3151200"/>
          </a:xfrm>
          <a:prstGeom prst="rect">
            <a:avLst/>
          </a:prstGeom>
          <a:noFill/>
          <a:ln>
            <a:noFill/>
          </a:ln>
        </p:spPr>
        <p:txBody>
          <a:bodyPr spcFirstLastPara="1" wrap="square" lIns="91425" tIns="91425" rIns="91425" bIns="91425" anchor="t" anchorCtr="0">
            <a:spAutoFit/>
          </a:bodyPr>
          <a:lstStyle/>
          <a:p>
            <a:pPr marL="0" lvl="0" indent="0" algn="ctr" rtl="0">
              <a:lnSpc>
                <a:spcPct val="180000"/>
              </a:lnSpc>
              <a:spcBef>
                <a:spcPts val="0"/>
              </a:spcBef>
              <a:spcAft>
                <a:spcPts val="0"/>
              </a:spcAft>
              <a:buNone/>
            </a:pPr>
            <a:r>
              <a:rPr lang="en-GB" sz="900" b="1" u="sng">
                <a:solidFill>
                  <a:srgbClr val="013F4B"/>
                </a:solidFill>
                <a:latin typeface="Quicksand"/>
                <a:ea typeface="Quicksand"/>
                <a:cs typeface="Quicksand"/>
                <a:sym typeface="Quicksand"/>
              </a:rPr>
              <a:t>Bravery. </a:t>
            </a:r>
            <a:br>
              <a:rPr lang="en-GB" sz="700">
                <a:solidFill>
                  <a:srgbClr val="013F4B"/>
                </a:solidFill>
                <a:latin typeface="Quicksand"/>
                <a:ea typeface="Quicksand"/>
                <a:cs typeface="Quicksand"/>
                <a:sym typeface="Quicksand"/>
              </a:rPr>
            </a:br>
            <a:r>
              <a:rPr lang="en-GB" sz="700">
                <a:solidFill>
                  <a:srgbClr val="0A0A0A"/>
                </a:solidFill>
                <a:latin typeface="Quicksand"/>
                <a:ea typeface="Quicksand"/>
                <a:cs typeface="Quicksand"/>
                <a:sym typeface="Quicksand"/>
              </a:rPr>
              <a:t>To be brave when taking risks and facing fears; to be a strength for others when they question their own strength; to remember, it is going to be hard, but hard is not impossible.</a:t>
            </a:r>
            <a:br>
              <a:rPr lang="en-GB" sz="700">
                <a:solidFill>
                  <a:srgbClr val="0A0A0A"/>
                </a:solidFill>
                <a:latin typeface="Quicksand"/>
                <a:ea typeface="Quicksand"/>
                <a:cs typeface="Quicksand"/>
                <a:sym typeface="Quicksand"/>
              </a:rPr>
            </a:br>
            <a:r>
              <a:rPr lang="en-GB" sz="900" b="1" u="sng">
                <a:solidFill>
                  <a:srgbClr val="013F4B"/>
                </a:solidFill>
                <a:latin typeface="Quicksand"/>
                <a:ea typeface="Quicksand"/>
                <a:cs typeface="Quicksand"/>
                <a:sym typeface="Quicksand"/>
              </a:rPr>
              <a:t>Empathy. </a:t>
            </a:r>
            <a:br>
              <a:rPr lang="en-GB" sz="700">
                <a:solidFill>
                  <a:srgbClr val="013F4B"/>
                </a:solidFill>
                <a:latin typeface="Quicksand"/>
                <a:ea typeface="Quicksand"/>
                <a:cs typeface="Quicksand"/>
                <a:sym typeface="Quicksand"/>
              </a:rPr>
            </a:br>
            <a:r>
              <a:rPr lang="en-GB" sz="700">
                <a:solidFill>
                  <a:srgbClr val="0A0A0A"/>
                </a:solidFill>
                <a:latin typeface="Quicksand"/>
                <a:ea typeface="Quicksand"/>
                <a:cs typeface="Quicksand"/>
                <a:sym typeface="Quicksand"/>
              </a:rPr>
              <a:t>To have the ability to relate to, and connect with, others for the purpose of inspiring and empowering their lives; to demonstrate humility when supporting others to be able to see, hear and feel from the position of another.</a:t>
            </a:r>
            <a:endParaRPr sz="700">
              <a:solidFill>
                <a:srgbClr val="0A0A0A"/>
              </a:solidFill>
              <a:latin typeface="Quicksand"/>
              <a:ea typeface="Quicksand"/>
              <a:cs typeface="Quicksand"/>
              <a:sym typeface="Quicksand"/>
            </a:endParaRPr>
          </a:p>
          <a:p>
            <a:pPr marL="0" lvl="0" indent="0" algn="l" rtl="0">
              <a:lnSpc>
                <a:spcPct val="180000"/>
              </a:lnSpc>
              <a:spcBef>
                <a:spcPts val="800"/>
              </a:spcBef>
              <a:spcAft>
                <a:spcPts val="0"/>
              </a:spcAft>
              <a:buNone/>
            </a:pPr>
            <a:endParaRPr u="sng"/>
          </a:p>
          <a:p>
            <a:pPr marL="0" lvl="0" indent="0" algn="l" rtl="0">
              <a:spcBef>
                <a:spcPts val="800"/>
              </a:spcBef>
              <a:spcAft>
                <a:spcPts val="0"/>
              </a:spcAft>
              <a:buNone/>
            </a:pPr>
            <a:endParaRPr sz="700">
              <a:solidFill>
                <a:schemeClr val="dk1"/>
              </a:solidFill>
            </a:endParaRPr>
          </a:p>
          <a:p>
            <a:pPr marL="457200" lvl="0" indent="0" algn="l" rtl="0">
              <a:spcBef>
                <a:spcPts val="0"/>
              </a:spcBef>
              <a:spcAft>
                <a:spcPts val="0"/>
              </a:spcAft>
              <a:buNone/>
            </a:pPr>
            <a:endParaRPr/>
          </a:p>
        </p:txBody>
      </p:sp>
      <p:pic>
        <p:nvPicPr>
          <p:cNvPr id="74" name="Google Shape;74;p14"/>
          <p:cNvPicPr preferRelativeResize="0"/>
          <p:nvPr/>
        </p:nvPicPr>
        <p:blipFill>
          <a:blip r:embed="rId4">
            <a:alphaModFix/>
          </a:blip>
          <a:stretch>
            <a:fillRect/>
          </a:stretch>
        </p:blipFill>
        <p:spPr>
          <a:xfrm>
            <a:off x="5897050" y="3401699"/>
            <a:ext cx="2601325" cy="120808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5"/>
          <p:cNvPicPr preferRelativeResize="0"/>
          <p:nvPr/>
        </p:nvPicPr>
        <p:blipFill rotWithShape="1">
          <a:blip r:embed="rId3">
            <a:alphaModFix/>
          </a:blip>
          <a:srcRect b="6594"/>
          <a:stretch/>
        </p:blipFill>
        <p:spPr>
          <a:xfrm>
            <a:off x="2747475" y="1122399"/>
            <a:ext cx="3692875" cy="3639600"/>
          </a:xfrm>
          <a:prstGeom prst="rect">
            <a:avLst/>
          </a:prstGeom>
          <a:noFill/>
          <a:ln>
            <a:noFill/>
          </a:ln>
        </p:spPr>
      </p:pic>
      <p:sp>
        <p:nvSpPr>
          <p:cNvPr id="80" name="Google Shape;80;p15"/>
          <p:cNvSpPr/>
          <p:nvPr/>
        </p:nvSpPr>
        <p:spPr>
          <a:xfrm>
            <a:off x="0" y="0"/>
            <a:ext cx="9144000" cy="959100"/>
          </a:xfrm>
          <a:prstGeom prst="rect">
            <a:avLst/>
          </a:prstGeom>
          <a:solidFill>
            <a:srgbClr val="B6D7A8"/>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512200" y="1122400"/>
            <a:ext cx="2757000" cy="3639600"/>
          </a:xfrm>
          <a:prstGeom prst="rect">
            <a:avLst/>
          </a:prstGeom>
          <a:solidFill>
            <a:srgbClr val="FFF2CC"/>
          </a:solidFill>
          <a:ln w="9525" cap="flat" cmpd="sng">
            <a:solidFill>
              <a:srgbClr val="FFF2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5838125" y="1122400"/>
            <a:ext cx="2846700" cy="3639600"/>
          </a:xfrm>
          <a:prstGeom prst="rect">
            <a:avLst/>
          </a:prstGeom>
          <a:solidFill>
            <a:srgbClr val="D9D2E9"/>
          </a:solidFill>
          <a:ln w="9525" cap="flat" cmpd="sng">
            <a:solidFill>
              <a:srgbClr val="D9D2E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txBox="1"/>
          <p:nvPr/>
        </p:nvSpPr>
        <p:spPr>
          <a:xfrm>
            <a:off x="163450" y="54475"/>
            <a:ext cx="88269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u="sng">
                <a:latin typeface="Quicksand"/>
                <a:ea typeface="Quicksand"/>
                <a:cs typeface="Quicksand"/>
                <a:sym typeface="Quicksand"/>
              </a:rPr>
              <a:t>Lodge Farm Education</a:t>
            </a:r>
            <a:r>
              <a:rPr lang="en-GB" sz="2300">
                <a:latin typeface="Quicksand"/>
                <a:ea typeface="Quicksand"/>
                <a:cs typeface="Quicksand"/>
                <a:sym typeface="Quicksand"/>
              </a:rPr>
              <a:t>                          </a:t>
            </a:r>
            <a:r>
              <a:rPr lang="en-GB" sz="2300" u="sng">
                <a:latin typeface="Quicksand"/>
                <a:ea typeface="Quicksand"/>
                <a:cs typeface="Quicksand"/>
                <a:sym typeface="Quicksand"/>
              </a:rPr>
              <a:t>Curriculum Pathway</a:t>
            </a:r>
            <a:endParaRPr sz="2300" u="sng">
              <a:latin typeface="Quicksand"/>
              <a:ea typeface="Quicksand"/>
              <a:cs typeface="Quicksand"/>
              <a:sym typeface="Quicksand"/>
            </a:endParaRPr>
          </a:p>
          <a:p>
            <a:pPr marL="0" lvl="0" indent="0" algn="ctr" rtl="0">
              <a:spcBef>
                <a:spcPts val="0"/>
              </a:spcBef>
              <a:spcAft>
                <a:spcPts val="0"/>
              </a:spcAft>
              <a:buNone/>
            </a:pPr>
            <a:r>
              <a:rPr lang="en-GB" sz="1100">
                <a:latin typeface="Quicksand"/>
                <a:ea typeface="Quicksand"/>
                <a:cs typeface="Quicksand"/>
                <a:sym typeface="Quicksand"/>
              </a:rPr>
              <a:t>When the pupils arrive, they are assessed using CAT4 and other in school assessments to select which pathway the pupil is going to access within their education. The pupil’s placement will be reviewed on a regular basis to ensure the highest quality of teaching occurs. </a:t>
            </a:r>
            <a:endParaRPr sz="1100">
              <a:latin typeface="Quicksand"/>
              <a:ea typeface="Quicksand"/>
              <a:cs typeface="Quicksand"/>
              <a:sym typeface="Quicksand"/>
            </a:endParaRPr>
          </a:p>
        </p:txBody>
      </p:sp>
      <p:sp>
        <p:nvSpPr>
          <p:cNvPr id="84" name="Google Shape;84;p15"/>
          <p:cNvSpPr txBox="1"/>
          <p:nvPr/>
        </p:nvSpPr>
        <p:spPr>
          <a:xfrm>
            <a:off x="653800" y="1209600"/>
            <a:ext cx="2473800" cy="341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u="sng">
                <a:latin typeface="Quicksand"/>
                <a:ea typeface="Quicksand"/>
                <a:cs typeface="Quicksand"/>
                <a:sym typeface="Quicksand"/>
              </a:rPr>
              <a:t>Inspire Pathway</a:t>
            </a:r>
            <a:endParaRPr u="sng">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GB">
                <a:latin typeface="Quicksand"/>
                <a:ea typeface="Quicksand"/>
                <a:cs typeface="Quicksand"/>
                <a:sym typeface="Quicksand"/>
              </a:rPr>
              <a:t>Vocational based pathway</a:t>
            </a:r>
            <a:endParaRPr>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GB">
                <a:latin typeface="Quicksand"/>
                <a:ea typeface="Quicksand"/>
                <a:cs typeface="Quicksand"/>
                <a:sym typeface="Quicksand"/>
              </a:rPr>
              <a:t>Portfolio’s and non-examination assessment where possible</a:t>
            </a:r>
            <a:endParaRPr>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GB">
                <a:latin typeface="Quicksand"/>
                <a:ea typeface="Quicksand"/>
                <a:cs typeface="Quicksand"/>
                <a:sym typeface="Quicksand"/>
              </a:rPr>
              <a:t>Adaptive teaching essential including additional time for processing</a:t>
            </a:r>
            <a:endParaRPr>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GB">
                <a:latin typeface="Quicksand"/>
                <a:ea typeface="Quicksand"/>
                <a:cs typeface="Quicksand"/>
                <a:sym typeface="Quicksand"/>
              </a:rPr>
              <a:t>Topics may be altered for interest and motivation</a:t>
            </a:r>
            <a:endParaRPr>
              <a:latin typeface="Quicksand"/>
              <a:ea typeface="Quicksand"/>
              <a:cs typeface="Quicksand"/>
              <a:sym typeface="Quicksand"/>
            </a:endParaRPr>
          </a:p>
        </p:txBody>
      </p:sp>
      <p:sp>
        <p:nvSpPr>
          <p:cNvPr id="85" name="Google Shape;85;p15"/>
          <p:cNvSpPr txBox="1"/>
          <p:nvPr/>
        </p:nvSpPr>
        <p:spPr>
          <a:xfrm>
            <a:off x="6024575" y="1209600"/>
            <a:ext cx="2473800" cy="3632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u="sng">
                <a:latin typeface="Quicksand"/>
                <a:ea typeface="Quicksand"/>
                <a:cs typeface="Quicksand"/>
                <a:sym typeface="Quicksand"/>
              </a:rPr>
              <a:t>Formal Pathway</a:t>
            </a:r>
            <a:endParaRPr u="sng">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GB">
                <a:latin typeface="Quicksand"/>
                <a:ea typeface="Quicksand"/>
                <a:cs typeface="Quicksand"/>
                <a:sym typeface="Quicksand"/>
              </a:rPr>
              <a:t>Follows a National Curriculum sequence</a:t>
            </a:r>
            <a:endParaRPr>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GB">
                <a:latin typeface="Quicksand"/>
                <a:ea typeface="Quicksand"/>
                <a:cs typeface="Quicksand"/>
                <a:sym typeface="Quicksand"/>
              </a:rPr>
              <a:t>Examination based assessments </a:t>
            </a:r>
            <a:endParaRPr>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GB">
                <a:latin typeface="Quicksand"/>
                <a:ea typeface="Quicksand"/>
                <a:cs typeface="Quicksand"/>
                <a:sym typeface="Quicksand"/>
              </a:rPr>
              <a:t>Adaptive teaching to challenge and extend knowledge and skills</a:t>
            </a:r>
            <a:endParaRPr>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GB">
                <a:latin typeface="Quicksand"/>
                <a:ea typeface="Quicksand"/>
                <a:cs typeface="Quicksand"/>
                <a:sym typeface="Quicksand"/>
              </a:rPr>
              <a:t>Topics fixed through the scheme of work</a:t>
            </a:r>
            <a:endParaRPr>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GB">
                <a:latin typeface="Quicksand"/>
                <a:ea typeface="Quicksand"/>
                <a:cs typeface="Quicksand"/>
                <a:sym typeface="Quicksand"/>
              </a:rPr>
              <a:t>Mixture of independent, peer and group work to work collaboratively </a:t>
            </a:r>
            <a:endParaRPr>
              <a:latin typeface="Quicksand"/>
              <a:ea typeface="Quicksand"/>
              <a:cs typeface="Quicksand"/>
              <a:sym typeface="Quicksand"/>
            </a:endParaRPr>
          </a:p>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p:nvPr/>
        </p:nvSpPr>
        <p:spPr>
          <a:xfrm>
            <a:off x="0" y="0"/>
            <a:ext cx="9144000" cy="959100"/>
          </a:xfrm>
          <a:prstGeom prst="rect">
            <a:avLst/>
          </a:prstGeom>
          <a:solidFill>
            <a:srgbClr val="B6D7A8"/>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6"/>
          <p:cNvSpPr/>
          <p:nvPr/>
        </p:nvSpPr>
        <p:spPr>
          <a:xfrm>
            <a:off x="512200" y="1122400"/>
            <a:ext cx="8151000" cy="3639600"/>
          </a:xfrm>
          <a:prstGeom prst="rect">
            <a:avLst/>
          </a:prstGeom>
          <a:solidFill>
            <a:srgbClr val="FFF2CC"/>
          </a:solidFill>
          <a:ln w="9525" cap="flat" cmpd="sng">
            <a:solidFill>
              <a:srgbClr val="FFF2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6"/>
          <p:cNvSpPr txBox="1"/>
          <p:nvPr/>
        </p:nvSpPr>
        <p:spPr>
          <a:xfrm>
            <a:off x="163450" y="54475"/>
            <a:ext cx="88269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u="sng">
                <a:latin typeface="Quicksand"/>
                <a:ea typeface="Quicksand"/>
                <a:cs typeface="Quicksand"/>
                <a:sym typeface="Quicksand"/>
              </a:rPr>
              <a:t>Lodge Farm Education</a:t>
            </a:r>
            <a:r>
              <a:rPr lang="en-GB" sz="2300">
                <a:latin typeface="Quicksand"/>
                <a:ea typeface="Quicksand"/>
                <a:cs typeface="Quicksand"/>
                <a:sym typeface="Quicksand"/>
              </a:rPr>
              <a:t>                          </a:t>
            </a:r>
            <a:r>
              <a:rPr lang="en-GB" sz="2300" u="sng">
                <a:latin typeface="Quicksand"/>
                <a:ea typeface="Quicksand"/>
                <a:cs typeface="Quicksand"/>
                <a:sym typeface="Quicksand"/>
              </a:rPr>
              <a:t>Curriculum Pathway</a:t>
            </a:r>
            <a:endParaRPr sz="2300" u="sng">
              <a:latin typeface="Quicksand"/>
              <a:ea typeface="Quicksand"/>
              <a:cs typeface="Quicksand"/>
              <a:sym typeface="Quicksand"/>
            </a:endParaRPr>
          </a:p>
          <a:p>
            <a:pPr marL="0" lvl="0" indent="0" algn="ctr" rtl="0">
              <a:spcBef>
                <a:spcPts val="0"/>
              </a:spcBef>
              <a:spcAft>
                <a:spcPts val="0"/>
              </a:spcAft>
              <a:buNone/>
            </a:pPr>
            <a:r>
              <a:rPr lang="en-GB" sz="1100">
                <a:latin typeface="Quicksand"/>
                <a:ea typeface="Quicksand"/>
                <a:cs typeface="Quicksand"/>
                <a:sym typeface="Quicksand"/>
              </a:rPr>
              <a:t>When the pupils arrive, they are assessed using CAT4 and other in school assessments to select which pathway the pupil is going to access within their education. The pupil’s placement will be reviewed on a regular basis to ensure the highest quality of teaching occurs. </a:t>
            </a:r>
            <a:endParaRPr sz="1100">
              <a:latin typeface="Quicksand"/>
              <a:ea typeface="Quicksand"/>
              <a:cs typeface="Quicksand"/>
              <a:sym typeface="Quicksand"/>
            </a:endParaRPr>
          </a:p>
        </p:txBody>
      </p:sp>
      <p:sp>
        <p:nvSpPr>
          <p:cNvPr id="93" name="Google Shape;93;p16"/>
          <p:cNvSpPr txBox="1"/>
          <p:nvPr/>
        </p:nvSpPr>
        <p:spPr>
          <a:xfrm>
            <a:off x="653800" y="1209600"/>
            <a:ext cx="6142200" cy="3632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u="sng">
                <a:latin typeface="Quicksand"/>
                <a:ea typeface="Quicksand"/>
                <a:cs typeface="Quicksand"/>
                <a:sym typeface="Quicksand"/>
              </a:rPr>
              <a:t>Inspire Pathway</a:t>
            </a:r>
            <a:endParaRPr>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GB">
                <a:latin typeface="Quicksand"/>
                <a:ea typeface="Quicksand"/>
                <a:cs typeface="Quicksand"/>
                <a:sym typeface="Quicksand"/>
              </a:rPr>
              <a:t>Vocational based pathway which includes core national curriculum subjects. Due to the attainments of the pupils, they will be working at significantly lower than age-expected. </a:t>
            </a:r>
            <a:endParaRPr>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GB">
                <a:latin typeface="Quicksand"/>
                <a:ea typeface="Quicksand"/>
                <a:cs typeface="Quicksand"/>
                <a:sym typeface="Quicksand"/>
              </a:rPr>
              <a:t>A more nurture approach towards learning and academic progress to create a holistic approach with a higher level of processing time for each individual.</a:t>
            </a:r>
            <a:endParaRPr>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GB">
                <a:latin typeface="Quicksand"/>
                <a:ea typeface="Quicksand"/>
                <a:cs typeface="Quicksand"/>
                <a:sym typeface="Quicksand"/>
              </a:rPr>
              <a:t>High level of scaffolding and adult support to promote engagement and motivation. Some pupils may need a higher level of reassurance throughout their learning. </a:t>
            </a:r>
            <a:endParaRPr>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GB">
                <a:latin typeface="Quicksand"/>
                <a:ea typeface="Quicksand"/>
                <a:cs typeface="Quicksand"/>
                <a:sym typeface="Quicksand"/>
              </a:rPr>
              <a:t>Repetition of knowledge and skills to aid memory. Topics may be altered for interest and motivation.</a:t>
            </a:r>
            <a:endParaRPr>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GB">
                <a:latin typeface="Quicksand"/>
                <a:ea typeface="Quicksand"/>
                <a:cs typeface="Quicksand"/>
                <a:sym typeface="Quicksand"/>
              </a:rPr>
              <a:t>Extra interventions and work in relation to emotional regulation to provide each pupil effective tools to self-regulate. </a:t>
            </a:r>
            <a:endParaRPr>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GB">
                <a:solidFill>
                  <a:schemeClr val="dk1"/>
                </a:solidFill>
                <a:latin typeface="Quicksand"/>
                <a:ea typeface="Quicksand"/>
                <a:cs typeface="Quicksand"/>
                <a:sym typeface="Quicksand"/>
              </a:rPr>
              <a:t>Portfolio’s and non-examination assessment where possible.</a:t>
            </a:r>
            <a:endParaRPr>
              <a:latin typeface="Quicksand"/>
              <a:ea typeface="Quicksand"/>
              <a:cs typeface="Quicksand"/>
              <a:sym typeface="Quicksand"/>
            </a:endParaRPr>
          </a:p>
          <a:p>
            <a:pPr marL="457200" lvl="0" indent="0" algn="l" rtl="0">
              <a:spcBef>
                <a:spcPts val="0"/>
              </a:spcBef>
              <a:spcAft>
                <a:spcPts val="0"/>
              </a:spcAft>
              <a:buNone/>
            </a:pPr>
            <a:endParaRPr/>
          </a:p>
        </p:txBody>
      </p:sp>
      <p:pic>
        <p:nvPicPr>
          <p:cNvPr id="94" name="Google Shape;94;p16"/>
          <p:cNvPicPr preferRelativeResize="0"/>
          <p:nvPr/>
        </p:nvPicPr>
        <p:blipFill>
          <a:blip r:embed="rId3">
            <a:alphaModFix/>
          </a:blip>
          <a:stretch>
            <a:fillRect/>
          </a:stretch>
        </p:blipFill>
        <p:spPr>
          <a:xfrm>
            <a:off x="6716250" y="1122400"/>
            <a:ext cx="1946950" cy="2041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p:nvPr/>
        </p:nvSpPr>
        <p:spPr>
          <a:xfrm>
            <a:off x="0" y="0"/>
            <a:ext cx="9144000" cy="959100"/>
          </a:xfrm>
          <a:prstGeom prst="rect">
            <a:avLst/>
          </a:prstGeom>
          <a:solidFill>
            <a:srgbClr val="B6D7A8"/>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7"/>
          <p:cNvSpPr/>
          <p:nvPr/>
        </p:nvSpPr>
        <p:spPr>
          <a:xfrm>
            <a:off x="566650" y="1122400"/>
            <a:ext cx="8118300" cy="3639600"/>
          </a:xfrm>
          <a:prstGeom prst="rect">
            <a:avLst/>
          </a:prstGeom>
          <a:solidFill>
            <a:srgbClr val="D9D2E9"/>
          </a:solidFill>
          <a:ln w="9525" cap="flat" cmpd="sng">
            <a:solidFill>
              <a:srgbClr val="D9D2E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7"/>
          <p:cNvSpPr txBox="1"/>
          <p:nvPr/>
        </p:nvSpPr>
        <p:spPr>
          <a:xfrm>
            <a:off x="163450" y="54475"/>
            <a:ext cx="8826900" cy="846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u="sng">
                <a:latin typeface="Quicksand"/>
                <a:ea typeface="Quicksand"/>
                <a:cs typeface="Quicksand"/>
                <a:sym typeface="Quicksand"/>
              </a:rPr>
              <a:t>Lodge Farm Education</a:t>
            </a:r>
            <a:r>
              <a:rPr lang="en-GB" sz="2300">
                <a:latin typeface="Quicksand"/>
                <a:ea typeface="Quicksand"/>
                <a:cs typeface="Quicksand"/>
                <a:sym typeface="Quicksand"/>
              </a:rPr>
              <a:t>                          </a:t>
            </a:r>
            <a:r>
              <a:rPr lang="en-GB" sz="2300" u="sng">
                <a:latin typeface="Quicksand"/>
                <a:ea typeface="Quicksand"/>
                <a:cs typeface="Quicksand"/>
                <a:sym typeface="Quicksand"/>
              </a:rPr>
              <a:t>Curriculum Pathway</a:t>
            </a:r>
            <a:endParaRPr sz="2300" u="sng">
              <a:latin typeface="Quicksand"/>
              <a:ea typeface="Quicksand"/>
              <a:cs typeface="Quicksand"/>
              <a:sym typeface="Quicksand"/>
            </a:endParaRPr>
          </a:p>
          <a:p>
            <a:pPr marL="0" lvl="0" indent="0" algn="ctr" rtl="0">
              <a:spcBef>
                <a:spcPts val="0"/>
              </a:spcBef>
              <a:spcAft>
                <a:spcPts val="0"/>
              </a:spcAft>
              <a:buNone/>
            </a:pPr>
            <a:r>
              <a:rPr lang="en-GB" sz="1000">
                <a:latin typeface="Quicksand"/>
                <a:ea typeface="Quicksand"/>
                <a:cs typeface="Quicksand"/>
                <a:sym typeface="Quicksand"/>
              </a:rPr>
              <a:t>When the pupils arrive, they are assessed using CAT4 and other in school assessments to select which pathway the pupil is going to access within their education. The pupil’s placement will be reviewed on a regular basis to ensure the highest quality of teaching occurs.</a:t>
            </a:r>
            <a:r>
              <a:rPr lang="en-GB" sz="1000"/>
              <a:t> </a:t>
            </a:r>
            <a:endParaRPr sz="1000"/>
          </a:p>
        </p:txBody>
      </p:sp>
      <p:sp>
        <p:nvSpPr>
          <p:cNvPr id="102" name="Google Shape;102;p17"/>
          <p:cNvSpPr txBox="1"/>
          <p:nvPr/>
        </p:nvSpPr>
        <p:spPr>
          <a:xfrm>
            <a:off x="686950" y="1234450"/>
            <a:ext cx="5351100" cy="361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u="sng">
                <a:latin typeface="Quicksand"/>
                <a:ea typeface="Quicksand"/>
                <a:cs typeface="Quicksand"/>
                <a:sym typeface="Quicksand"/>
              </a:rPr>
              <a:t>Formal Pathway</a:t>
            </a:r>
            <a:endParaRPr>
              <a:latin typeface="Quicksand"/>
              <a:ea typeface="Quicksand"/>
              <a:cs typeface="Quicksand"/>
              <a:sym typeface="Quicksand"/>
            </a:endParaRPr>
          </a:p>
          <a:p>
            <a:pPr marL="457200" lvl="0" indent="-311150" algn="l" rtl="0">
              <a:spcBef>
                <a:spcPts val="0"/>
              </a:spcBef>
              <a:spcAft>
                <a:spcPts val="0"/>
              </a:spcAft>
              <a:buSzPts val="1300"/>
              <a:buFont typeface="Quicksand"/>
              <a:buChar char="➔"/>
            </a:pPr>
            <a:r>
              <a:rPr lang="en-GB" sz="1300">
                <a:latin typeface="Quicksand"/>
                <a:ea typeface="Quicksand"/>
                <a:cs typeface="Quicksand"/>
                <a:sym typeface="Quicksand"/>
              </a:rPr>
              <a:t>Follows a National Curriculum sequence including further interventions or adaptations made within lessons to narrow the gaps </a:t>
            </a:r>
            <a:endParaRPr sz="1300">
              <a:latin typeface="Quicksand"/>
              <a:ea typeface="Quicksand"/>
              <a:cs typeface="Quicksand"/>
              <a:sym typeface="Quicksand"/>
            </a:endParaRPr>
          </a:p>
          <a:p>
            <a:pPr marL="457200" lvl="0" indent="-311150" algn="l" rtl="0">
              <a:spcBef>
                <a:spcPts val="0"/>
              </a:spcBef>
              <a:spcAft>
                <a:spcPts val="0"/>
              </a:spcAft>
              <a:buSzPts val="1300"/>
              <a:buFont typeface="Quicksand"/>
              <a:buChar char="➔"/>
            </a:pPr>
            <a:r>
              <a:rPr lang="en-GB" sz="1300">
                <a:latin typeface="Quicksand"/>
                <a:ea typeface="Quicksand"/>
                <a:cs typeface="Quicksand"/>
                <a:sym typeface="Quicksand"/>
              </a:rPr>
              <a:t>Examination based assessments </a:t>
            </a:r>
            <a:endParaRPr sz="1300">
              <a:latin typeface="Quicksand"/>
              <a:ea typeface="Quicksand"/>
              <a:cs typeface="Quicksand"/>
              <a:sym typeface="Quicksand"/>
            </a:endParaRPr>
          </a:p>
          <a:p>
            <a:pPr marL="457200" lvl="0" indent="-311150" algn="l" rtl="0">
              <a:spcBef>
                <a:spcPts val="0"/>
              </a:spcBef>
              <a:spcAft>
                <a:spcPts val="0"/>
              </a:spcAft>
              <a:buSzPts val="1300"/>
              <a:buFont typeface="Quicksand"/>
              <a:buChar char="➔"/>
            </a:pPr>
            <a:r>
              <a:rPr lang="en-GB" sz="1300">
                <a:latin typeface="Quicksand"/>
                <a:ea typeface="Quicksand"/>
                <a:cs typeface="Quicksand"/>
                <a:sym typeface="Quicksand"/>
              </a:rPr>
              <a:t>Pupils are promoted to complete activities independently, in small groups and group discussions. Pupils are encouraged to contribute with a high level of engagement to maximise learning opportunities. </a:t>
            </a:r>
            <a:endParaRPr sz="1300">
              <a:latin typeface="Quicksand"/>
              <a:ea typeface="Quicksand"/>
              <a:cs typeface="Quicksand"/>
              <a:sym typeface="Quicksand"/>
            </a:endParaRPr>
          </a:p>
          <a:p>
            <a:pPr marL="457200" lvl="0" indent="-311150" algn="l" rtl="0">
              <a:spcBef>
                <a:spcPts val="0"/>
              </a:spcBef>
              <a:spcAft>
                <a:spcPts val="0"/>
              </a:spcAft>
              <a:buSzPts val="1300"/>
              <a:buFont typeface="Quicksand"/>
              <a:buChar char="➔"/>
            </a:pPr>
            <a:r>
              <a:rPr lang="en-GB" sz="1300">
                <a:latin typeface="Quicksand"/>
                <a:ea typeface="Quicksand"/>
                <a:cs typeface="Quicksand"/>
                <a:sym typeface="Quicksand"/>
              </a:rPr>
              <a:t>Adult support to challenge and extend knowledge and skills</a:t>
            </a:r>
            <a:endParaRPr sz="1300">
              <a:latin typeface="Quicksand"/>
              <a:ea typeface="Quicksand"/>
              <a:cs typeface="Quicksand"/>
              <a:sym typeface="Quicksand"/>
            </a:endParaRPr>
          </a:p>
          <a:p>
            <a:pPr marL="457200" lvl="0" indent="-311150" algn="l" rtl="0">
              <a:spcBef>
                <a:spcPts val="0"/>
              </a:spcBef>
              <a:spcAft>
                <a:spcPts val="0"/>
              </a:spcAft>
              <a:buSzPts val="1300"/>
              <a:buFont typeface="Quicksand"/>
              <a:buChar char="➔"/>
            </a:pPr>
            <a:r>
              <a:rPr lang="en-GB" sz="1300">
                <a:latin typeface="Quicksand"/>
                <a:ea typeface="Quicksand"/>
                <a:cs typeface="Quicksand"/>
                <a:sym typeface="Quicksand"/>
              </a:rPr>
              <a:t>Topics fixed through the scheme of work and arranged in cycles to ensure pupils receive a strong foundation and set high aspirations.</a:t>
            </a:r>
            <a:endParaRPr sz="1300">
              <a:latin typeface="Quicksand"/>
              <a:ea typeface="Quicksand"/>
              <a:cs typeface="Quicksand"/>
              <a:sym typeface="Quicksand"/>
            </a:endParaRPr>
          </a:p>
          <a:p>
            <a:pPr marL="457200" lvl="0" indent="-311150" algn="l" rtl="0">
              <a:spcBef>
                <a:spcPts val="0"/>
              </a:spcBef>
              <a:spcAft>
                <a:spcPts val="0"/>
              </a:spcAft>
              <a:buSzPts val="1300"/>
              <a:buFont typeface="Quicksand"/>
              <a:buChar char="➔"/>
            </a:pPr>
            <a:r>
              <a:rPr lang="en-GB" sz="1300">
                <a:latin typeface="Quicksand"/>
                <a:ea typeface="Quicksand"/>
                <a:cs typeface="Quicksand"/>
                <a:sym typeface="Quicksand"/>
              </a:rPr>
              <a:t>Pupils may require additional support to provide self-regulation strategies within the school day. Emotional coaching and individualised strategies will be in place.</a:t>
            </a:r>
            <a:endParaRPr sz="1300">
              <a:latin typeface="Quicksand"/>
              <a:ea typeface="Quicksand"/>
              <a:cs typeface="Quicksand"/>
              <a:sym typeface="Quicksand"/>
            </a:endParaRPr>
          </a:p>
          <a:p>
            <a:pPr marL="0" lvl="0" indent="0" algn="l" rtl="0">
              <a:spcBef>
                <a:spcPts val="0"/>
              </a:spcBef>
              <a:spcAft>
                <a:spcPts val="0"/>
              </a:spcAft>
              <a:buNone/>
            </a:pPr>
            <a:endParaRPr/>
          </a:p>
        </p:txBody>
      </p:sp>
      <p:pic>
        <p:nvPicPr>
          <p:cNvPr id="103" name="Google Shape;103;p17"/>
          <p:cNvPicPr preferRelativeResize="0"/>
          <p:nvPr/>
        </p:nvPicPr>
        <p:blipFill rotWithShape="1">
          <a:blip r:embed="rId3">
            <a:alphaModFix/>
          </a:blip>
          <a:srcRect l="6974" t="9418" r="6061" b="12802"/>
          <a:stretch/>
        </p:blipFill>
        <p:spPr>
          <a:xfrm>
            <a:off x="6137400" y="1370875"/>
            <a:ext cx="2646300" cy="2671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18"/>
          <p:cNvPicPr preferRelativeResize="0"/>
          <p:nvPr/>
        </p:nvPicPr>
        <p:blipFill rotWithShape="1">
          <a:blip r:embed="rId3">
            <a:alphaModFix/>
          </a:blip>
          <a:srcRect b="6594"/>
          <a:stretch/>
        </p:blipFill>
        <p:spPr>
          <a:xfrm>
            <a:off x="2747475" y="1122399"/>
            <a:ext cx="3692875" cy="3639600"/>
          </a:xfrm>
          <a:prstGeom prst="rect">
            <a:avLst/>
          </a:prstGeom>
          <a:noFill/>
          <a:ln>
            <a:noFill/>
          </a:ln>
        </p:spPr>
      </p:pic>
      <p:sp>
        <p:nvSpPr>
          <p:cNvPr id="109" name="Google Shape;109;p18"/>
          <p:cNvSpPr/>
          <p:nvPr/>
        </p:nvSpPr>
        <p:spPr>
          <a:xfrm>
            <a:off x="0" y="0"/>
            <a:ext cx="9144000" cy="959100"/>
          </a:xfrm>
          <a:prstGeom prst="rect">
            <a:avLst/>
          </a:prstGeom>
          <a:solidFill>
            <a:srgbClr val="B6D7A8"/>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8"/>
          <p:cNvSpPr/>
          <p:nvPr/>
        </p:nvSpPr>
        <p:spPr>
          <a:xfrm>
            <a:off x="512200" y="1122400"/>
            <a:ext cx="2757000" cy="3639600"/>
          </a:xfrm>
          <a:prstGeom prst="rect">
            <a:avLst/>
          </a:prstGeom>
          <a:solidFill>
            <a:srgbClr val="FFF2CC"/>
          </a:solidFill>
          <a:ln w="9525" cap="flat" cmpd="sng">
            <a:solidFill>
              <a:srgbClr val="FFF2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8"/>
          <p:cNvSpPr/>
          <p:nvPr/>
        </p:nvSpPr>
        <p:spPr>
          <a:xfrm>
            <a:off x="5838125" y="1122400"/>
            <a:ext cx="2846700" cy="3639600"/>
          </a:xfrm>
          <a:prstGeom prst="rect">
            <a:avLst/>
          </a:prstGeom>
          <a:solidFill>
            <a:srgbClr val="D9D2E9"/>
          </a:solidFill>
          <a:ln w="9525" cap="flat" cmpd="sng">
            <a:solidFill>
              <a:srgbClr val="D9D2E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8"/>
          <p:cNvSpPr txBox="1"/>
          <p:nvPr/>
        </p:nvSpPr>
        <p:spPr>
          <a:xfrm>
            <a:off x="163450" y="54475"/>
            <a:ext cx="8826900" cy="877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u="sng">
                <a:latin typeface="Quicksand"/>
                <a:ea typeface="Quicksand"/>
                <a:cs typeface="Quicksand"/>
                <a:sym typeface="Quicksand"/>
              </a:rPr>
              <a:t>Lodge Farm Education</a:t>
            </a:r>
            <a:r>
              <a:rPr lang="en-GB" sz="2300">
                <a:latin typeface="Quicksand"/>
                <a:ea typeface="Quicksand"/>
                <a:cs typeface="Quicksand"/>
                <a:sym typeface="Quicksand"/>
              </a:rPr>
              <a:t>                          </a:t>
            </a:r>
            <a:r>
              <a:rPr lang="en-GB" sz="2300" u="sng">
                <a:latin typeface="Quicksand"/>
                <a:ea typeface="Quicksand"/>
                <a:cs typeface="Quicksand"/>
                <a:sym typeface="Quicksand"/>
              </a:rPr>
              <a:t>Curriculum Pathway</a:t>
            </a:r>
            <a:endParaRPr sz="2300" u="sng">
              <a:latin typeface="Quicksand"/>
              <a:ea typeface="Quicksand"/>
              <a:cs typeface="Quicksand"/>
              <a:sym typeface="Quicksand"/>
            </a:endParaRPr>
          </a:p>
          <a:p>
            <a:pPr marL="0" lvl="0" indent="0" algn="ctr" rtl="0">
              <a:spcBef>
                <a:spcPts val="0"/>
              </a:spcBef>
              <a:spcAft>
                <a:spcPts val="0"/>
              </a:spcAft>
              <a:buNone/>
            </a:pPr>
            <a:r>
              <a:rPr lang="en-GB" sz="1100">
                <a:latin typeface="Quicksand"/>
                <a:ea typeface="Quicksand"/>
                <a:cs typeface="Quicksand"/>
                <a:sym typeface="Quicksand"/>
              </a:rPr>
              <a:t>Examinations within each pathway are stated below; however, these are subject to review depending on the individual’s ability and interest.</a:t>
            </a:r>
            <a:r>
              <a:rPr lang="en-GB" sz="1100"/>
              <a:t> </a:t>
            </a:r>
            <a:endParaRPr sz="1100"/>
          </a:p>
        </p:txBody>
      </p:sp>
      <p:sp>
        <p:nvSpPr>
          <p:cNvPr id="113" name="Google Shape;113;p18"/>
          <p:cNvSpPr txBox="1"/>
          <p:nvPr/>
        </p:nvSpPr>
        <p:spPr>
          <a:xfrm>
            <a:off x="653800" y="1122400"/>
            <a:ext cx="2473800" cy="3632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u="sng">
                <a:latin typeface="Quicksand"/>
                <a:ea typeface="Quicksand"/>
                <a:cs typeface="Quicksand"/>
                <a:sym typeface="Quicksand"/>
              </a:rPr>
              <a:t>Inspire Pathway</a:t>
            </a:r>
            <a:endParaRPr u="sng">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GB">
                <a:latin typeface="Quicksand"/>
                <a:ea typeface="Quicksand"/>
                <a:cs typeface="Quicksand"/>
                <a:sym typeface="Quicksand"/>
              </a:rPr>
              <a:t>NCFE Functional Skills English  E3/ Level 1</a:t>
            </a:r>
            <a:endParaRPr>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GB">
                <a:latin typeface="Quicksand"/>
                <a:ea typeface="Quicksand"/>
                <a:cs typeface="Quicksand"/>
                <a:sym typeface="Quicksand"/>
              </a:rPr>
              <a:t>NCFE Foundation Maths</a:t>
            </a:r>
            <a:endParaRPr>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GB">
                <a:latin typeface="Quicksand"/>
                <a:ea typeface="Quicksand"/>
                <a:cs typeface="Quicksand"/>
                <a:sym typeface="Quicksand"/>
              </a:rPr>
              <a:t>AQA ELC Science </a:t>
            </a:r>
            <a:endParaRPr>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GB">
                <a:latin typeface="Quicksand"/>
                <a:ea typeface="Quicksand"/>
                <a:cs typeface="Quicksand"/>
                <a:sym typeface="Quicksand"/>
              </a:rPr>
              <a:t>OCR Entry Level Geography </a:t>
            </a:r>
            <a:endParaRPr>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GB">
                <a:latin typeface="Quicksand"/>
                <a:ea typeface="Quicksand"/>
                <a:cs typeface="Quicksand"/>
                <a:sym typeface="Quicksand"/>
              </a:rPr>
              <a:t>OCR Entry Level History</a:t>
            </a:r>
            <a:endParaRPr>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GB">
                <a:latin typeface="Quicksand"/>
                <a:ea typeface="Quicksand"/>
                <a:cs typeface="Quicksand"/>
                <a:sym typeface="Quicksand"/>
              </a:rPr>
              <a:t>ABC Animal Care Level 1</a:t>
            </a:r>
            <a:endParaRPr>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GB">
                <a:solidFill>
                  <a:schemeClr val="dk1"/>
                </a:solidFill>
                <a:latin typeface="Quicksand"/>
                <a:ea typeface="Quicksand"/>
                <a:cs typeface="Quicksand"/>
                <a:sym typeface="Quicksand"/>
              </a:rPr>
              <a:t>BTEC Level 1/2 Home Cooking Skills</a:t>
            </a:r>
            <a:endParaRPr>
              <a:latin typeface="Quicksand"/>
              <a:ea typeface="Quicksand"/>
              <a:cs typeface="Quicksand"/>
              <a:sym typeface="Quicksand"/>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14" name="Google Shape;114;p18"/>
          <p:cNvSpPr txBox="1"/>
          <p:nvPr/>
        </p:nvSpPr>
        <p:spPr>
          <a:xfrm>
            <a:off x="6024575" y="1122400"/>
            <a:ext cx="2473800" cy="341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u="sng">
                <a:latin typeface="Quicksand"/>
                <a:ea typeface="Quicksand"/>
                <a:cs typeface="Quicksand"/>
                <a:sym typeface="Quicksand"/>
              </a:rPr>
              <a:t>Formal Pathway</a:t>
            </a:r>
            <a:endParaRPr u="sng">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GB">
                <a:latin typeface="Quicksand"/>
                <a:ea typeface="Quicksand"/>
                <a:cs typeface="Quicksand"/>
                <a:sym typeface="Quicksand"/>
              </a:rPr>
              <a:t>Functional Skills English Level 2 / GCSE English Language</a:t>
            </a:r>
            <a:endParaRPr>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GB">
                <a:latin typeface="Quicksand"/>
                <a:ea typeface="Quicksand"/>
                <a:cs typeface="Quicksand"/>
                <a:sym typeface="Quicksand"/>
              </a:rPr>
              <a:t>Level 2 NCFE Maths / GCSE Maths</a:t>
            </a:r>
            <a:endParaRPr>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GB">
                <a:latin typeface="Quicksand"/>
                <a:ea typeface="Quicksand"/>
                <a:cs typeface="Quicksand"/>
                <a:sym typeface="Quicksand"/>
              </a:rPr>
              <a:t>AQA ELC Science / GCSE Combined Science</a:t>
            </a:r>
            <a:endParaRPr>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GB">
                <a:latin typeface="Quicksand"/>
                <a:ea typeface="Quicksand"/>
                <a:cs typeface="Quicksand"/>
                <a:sym typeface="Quicksand"/>
              </a:rPr>
              <a:t>GCSE History or Geography</a:t>
            </a:r>
            <a:endParaRPr>
              <a:latin typeface="Quicksand"/>
              <a:ea typeface="Quicksand"/>
              <a:cs typeface="Quicksand"/>
              <a:sym typeface="Quicksand"/>
            </a:endParaRPr>
          </a:p>
          <a:p>
            <a:pPr marL="457200" lvl="0" indent="-317500" algn="l" rtl="0">
              <a:spcBef>
                <a:spcPts val="0"/>
              </a:spcBef>
              <a:spcAft>
                <a:spcPts val="0"/>
              </a:spcAft>
              <a:buSzPts val="1400"/>
              <a:buFont typeface="Quicksand"/>
              <a:buChar char="➔"/>
            </a:pPr>
            <a:r>
              <a:rPr lang="en-GB">
                <a:latin typeface="Quicksand"/>
                <a:ea typeface="Quicksand"/>
                <a:cs typeface="Quicksand"/>
                <a:sym typeface="Quicksand"/>
              </a:rPr>
              <a:t>BTEC Level 1/2 Home Cooking Skills</a:t>
            </a:r>
            <a:endParaRPr>
              <a:latin typeface="Quicksand"/>
              <a:ea typeface="Quicksand"/>
              <a:cs typeface="Quicksand"/>
              <a:sym typeface="Quicksand"/>
            </a:endParaRPr>
          </a:p>
          <a:p>
            <a:pPr marL="45720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9"/>
          <p:cNvSpPr/>
          <p:nvPr/>
        </p:nvSpPr>
        <p:spPr>
          <a:xfrm>
            <a:off x="0" y="0"/>
            <a:ext cx="9144000" cy="959100"/>
          </a:xfrm>
          <a:prstGeom prst="rect">
            <a:avLst/>
          </a:prstGeom>
          <a:solidFill>
            <a:srgbClr val="B6D7A8"/>
          </a:solidFill>
          <a:ln w="9525"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9"/>
          <p:cNvSpPr txBox="1"/>
          <p:nvPr/>
        </p:nvSpPr>
        <p:spPr>
          <a:xfrm>
            <a:off x="163450" y="54475"/>
            <a:ext cx="8826900" cy="708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u="sng"/>
              <a:t>Lodge Farm Education</a:t>
            </a:r>
            <a:r>
              <a:rPr lang="en-GB" sz="2300"/>
              <a:t>                          </a:t>
            </a:r>
            <a:r>
              <a:rPr lang="en-GB" sz="2300" u="sng"/>
              <a:t>Curriculum Pathway</a:t>
            </a:r>
            <a:endParaRPr sz="2300" u="sng"/>
          </a:p>
          <a:p>
            <a:pPr marL="0" lvl="0" indent="0" algn="ctr" rtl="0">
              <a:spcBef>
                <a:spcPts val="0"/>
              </a:spcBef>
              <a:spcAft>
                <a:spcPts val="0"/>
              </a:spcAft>
              <a:buNone/>
            </a:pPr>
            <a:endParaRPr sz="1100"/>
          </a:p>
        </p:txBody>
      </p:sp>
      <p:pic>
        <p:nvPicPr>
          <p:cNvPr id="121" name="Google Shape;121;p19"/>
          <p:cNvPicPr preferRelativeResize="0"/>
          <p:nvPr/>
        </p:nvPicPr>
        <p:blipFill>
          <a:blip r:embed="rId3">
            <a:alphaModFix/>
          </a:blip>
          <a:stretch>
            <a:fillRect/>
          </a:stretch>
        </p:blipFill>
        <p:spPr>
          <a:xfrm>
            <a:off x="1850450" y="1013602"/>
            <a:ext cx="5605448" cy="39878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0"/>
          <p:cNvSpPr/>
          <p:nvPr/>
        </p:nvSpPr>
        <p:spPr>
          <a:xfrm>
            <a:off x="164600" y="3298150"/>
            <a:ext cx="8580900" cy="17085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0"/>
          <p:cNvSpPr/>
          <p:nvPr/>
        </p:nvSpPr>
        <p:spPr>
          <a:xfrm>
            <a:off x="4757250" y="1034750"/>
            <a:ext cx="3988200" cy="20934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0"/>
          <p:cNvSpPr/>
          <p:nvPr/>
        </p:nvSpPr>
        <p:spPr>
          <a:xfrm>
            <a:off x="164600" y="1034750"/>
            <a:ext cx="3988200" cy="20934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0"/>
          <p:cNvSpPr/>
          <p:nvPr/>
        </p:nvSpPr>
        <p:spPr>
          <a:xfrm>
            <a:off x="0" y="0"/>
            <a:ext cx="9144000" cy="959100"/>
          </a:xfrm>
          <a:prstGeom prst="rect">
            <a:avLst/>
          </a:prstGeom>
          <a:solidFill>
            <a:srgbClr val="B6D7A8"/>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0"/>
          <p:cNvSpPr txBox="1"/>
          <p:nvPr/>
        </p:nvSpPr>
        <p:spPr>
          <a:xfrm>
            <a:off x="-346525" y="54475"/>
            <a:ext cx="9336900" cy="708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u="sng">
                <a:latin typeface="Quicksand"/>
                <a:ea typeface="Quicksand"/>
                <a:cs typeface="Quicksand"/>
                <a:sym typeface="Quicksand"/>
              </a:rPr>
              <a:t>Lodge Farm Education</a:t>
            </a:r>
            <a:r>
              <a:rPr lang="en-GB" sz="2300">
                <a:latin typeface="Quicksand"/>
                <a:ea typeface="Quicksand"/>
                <a:cs typeface="Quicksand"/>
                <a:sym typeface="Quicksand"/>
              </a:rPr>
              <a:t> </a:t>
            </a:r>
            <a:endParaRPr sz="2300" u="sng">
              <a:latin typeface="Quicksand"/>
              <a:ea typeface="Quicksand"/>
              <a:cs typeface="Quicksand"/>
              <a:sym typeface="Quicksand"/>
            </a:endParaRPr>
          </a:p>
          <a:p>
            <a:pPr marL="0" lvl="0" indent="0" algn="ctr" rtl="0">
              <a:spcBef>
                <a:spcPts val="0"/>
              </a:spcBef>
              <a:spcAft>
                <a:spcPts val="0"/>
              </a:spcAft>
              <a:buNone/>
            </a:pPr>
            <a:endParaRPr sz="1100"/>
          </a:p>
        </p:txBody>
      </p:sp>
      <p:sp>
        <p:nvSpPr>
          <p:cNvPr id="131" name="Google Shape;131;p20"/>
          <p:cNvSpPr txBox="1"/>
          <p:nvPr/>
        </p:nvSpPr>
        <p:spPr>
          <a:xfrm>
            <a:off x="239750" y="997325"/>
            <a:ext cx="3837900" cy="243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a:solidFill>
                  <a:schemeClr val="dk1"/>
                </a:solidFill>
                <a:latin typeface="Quicksand"/>
                <a:ea typeface="Quicksand"/>
                <a:cs typeface="Quicksand"/>
                <a:sym typeface="Quicksand"/>
              </a:rPr>
              <a:t>What we intend:</a:t>
            </a:r>
            <a:endParaRPr sz="1100">
              <a:solidFill>
                <a:schemeClr val="dk1"/>
              </a:solidFill>
              <a:latin typeface="Quicksand"/>
              <a:ea typeface="Quicksand"/>
              <a:cs typeface="Quicksand"/>
              <a:sym typeface="Quicksand"/>
            </a:endParaRPr>
          </a:p>
          <a:p>
            <a:pPr marL="0" lvl="0" indent="0" algn="l" rtl="0">
              <a:spcBef>
                <a:spcPts val="0"/>
              </a:spcBef>
              <a:spcAft>
                <a:spcPts val="0"/>
              </a:spcAft>
              <a:buNone/>
            </a:pPr>
            <a:r>
              <a:rPr lang="en-GB" sz="1100">
                <a:solidFill>
                  <a:schemeClr val="dk1"/>
                </a:solidFill>
                <a:latin typeface="Quicksand"/>
                <a:ea typeface="Quicksand"/>
                <a:cs typeface="Quicksand"/>
                <a:sym typeface="Quicksand"/>
              </a:rPr>
              <a:t>•For pupils to be proud of who they are and what they do;</a:t>
            </a:r>
            <a:endParaRPr sz="1100">
              <a:solidFill>
                <a:schemeClr val="dk1"/>
              </a:solidFill>
              <a:latin typeface="Quicksand"/>
              <a:ea typeface="Quicksand"/>
              <a:cs typeface="Quicksand"/>
              <a:sym typeface="Quicksand"/>
            </a:endParaRPr>
          </a:p>
          <a:p>
            <a:pPr marL="0" lvl="0" indent="0" algn="l" rtl="0">
              <a:spcBef>
                <a:spcPts val="0"/>
              </a:spcBef>
              <a:spcAft>
                <a:spcPts val="0"/>
              </a:spcAft>
              <a:buNone/>
            </a:pPr>
            <a:r>
              <a:rPr lang="en-GB" sz="1100">
                <a:solidFill>
                  <a:schemeClr val="dk1"/>
                </a:solidFill>
                <a:latin typeface="Quicksand"/>
                <a:ea typeface="Quicksand"/>
                <a:cs typeface="Quicksand"/>
                <a:sym typeface="Quicksand"/>
              </a:rPr>
              <a:t>•To provide equal opportunities for all;</a:t>
            </a:r>
            <a:endParaRPr sz="1100">
              <a:solidFill>
                <a:schemeClr val="dk1"/>
              </a:solidFill>
              <a:latin typeface="Quicksand"/>
              <a:ea typeface="Quicksand"/>
              <a:cs typeface="Quicksand"/>
              <a:sym typeface="Quicksand"/>
            </a:endParaRPr>
          </a:p>
          <a:p>
            <a:pPr marL="0" lvl="0" indent="0" algn="l" rtl="0">
              <a:spcBef>
                <a:spcPts val="0"/>
              </a:spcBef>
              <a:spcAft>
                <a:spcPts val="0"/>
              </a:spcAft>
              <a:buNone/>
            </a:pPr>
            <a:r>
              <a:rPr lang="en-GB" sz="1100">
                <a:solidFill>
                  <a:schemeClr val="dk1"/>
                </a:solidFill>
                <a:latin typeface="Quicksand"/>
                <a:ea typeface="Quicksand"/>
                <a:cs typeface="Quicksand"/>
                <a:sym typeface="Quicksand"/>
              </a:rPr>
              <a:t>•To provide an engaging curriculum;</a:t>
            </a:r>
            <a:endParaRPr sz="1100">
              <a:solidFill>
                <a:schemeClr val="dk1"/>
              </a:solidFill>
              <a:latin typeface="Quicksand"/>
              <a:ea typeface="Quicksand"/>
              <a:cs typeface="Quicksand"/>
              <a:sym typeface="Quicksand"/>
            </a:endParaRPr>
          </a:p>
          <a:p>
            <a:pPr marL="0" lvl="0" indent="0" algn="l" rtl="0">
              <a:spcBef>
                <a:spcPts val="0"/>
              </a:spcBef>
              <a:spcAft>
                <a:spcPts val="0"/>
              </a:spcAft>
              <a:buNone/>
            </a:pPr>
            <a:r>
              <a:rPr lang="en-GB" sz="1100">
                <a:solidFill>
                  <a:schemeClr val="dk1"/>
                </a:solidFill>
                <a:latin typeface="Quicksand"/>
                <a:ea typeface="Quicksand"/>
                <a:cs typeface="Quicksand"/>
                <a:sym typeface="Quicksand"/>
              </a:rPr>
              <a:t>•To remove obstacles to learning irrespective of</a:t>
            </a:r>
            <a:endParaRPr sz="1100">
              <a:solidFill>
                <a:schemeClr val="dk1"/>
              </a:solidFill>
              <a:latin typeface="Quicksand"/>
              <a:ea typeface="Quicksand"/>
              <a:cs typeface="Quicksand"/>
              <a:sym typeface="Quicksand"/>
            </a:endParaRPr>
          </a:p>
          <a:p>
            <a:pPr marL="0" lvl="0" indent="0" algn="l" rtl="0">
              <a:spcBef>
                <a:spcPts val="0"/>
              </a:spcBef>
              <a:spcAft>
                <a:spcPts val="0"/>
              </a:spcAft>
              <a:buNone/>
            </a:pPr>
            <a:r>
              <a:rPr lang="en-GB" sz="1100">
                <a:solidFill>
                  <a:schemeClr val="dk1"/>
                </a:solidFill>
                <a:latin typeface="Quicksand"/>
                <a:ea typeface="Quicksand"/>
                <a:cs typeface="Quicksand"/>
                <a:sym typeface="Quicksand"/>
              </a:rPr>
              <a:t>starting points;</a:t>
            </a:r>
            <a:endParaRPr sz="1100">
              <a:solidFill>
                <a:schemeClr val="dk1"/>
              </a:solidFill>
              <a:latin typeface="Quicksand"/>
              <a:ea typeface="Quicksand"/>
              <a:cs typeface="Quicksand"/>
              <a:sym typeface="Quicksand"/>
            </a:endParaRPr>
          </a:p>
          <a:p>
            <a:pPr marL="0" lvl="0" indent="0" algn="l" rtl="0">
              <a:spcBef>
                <a:spcPts val="0"/>
              </a:spcBef>
              <a:spcAft>
                <a:spcPts val="0"/>
              </a:spcAft>
              <a:buNone/>
            </a:pPr>
            <a:r>
              <a:rPr lang="en-GB" sz="1100">
                <a:solidFill>
                  <a:schemeClr val="dk1"/>
                </a:solidFill>
                <a:latin typeface="Quicksand"/>
                <a:ea typeface="Quicksand"/>
                <a:cs typeface="Quicksand"/>
                <a:sym typeface="Quicksand"/>
              </a:rPr>
              <a:t>•Pupils to take independent accountability for their</a:t>
            </a:r>
            <a:endParaRPr sz="1100">
              <a:solidFill>
                <a:schemeClr val="dk1"/>
              </a:solidFill>
              <a:latin typeface="Quicksand"/>
              <a:ea typeface="Quicksand"/>
              <a:cs typeface="Quicksand"/>
              <a:sym typeface="Quicksand"/>
            </a:endParaRPr>
          </a:p>
          <a:p>
            <a:pPr marL="0" lvl="0" indent="0" algn="l" rtl="0">
              <a:spcBef>
                <a:spcPts val="0"/>
              </a:spcBef>
              <a:spcAft>
                <a:spcPts val="0"/>
              </a:spcAft>
              <a:buNone/>
            </a:pPr>
            <a:r>
              <a:rPr lang="en-GB" sz="1100">
                <a:solidFill>
                  <a:schemeClr val="dk1"/>
                </a:solidFill>
                <a:latin typeface="Quicksand"/>
                <a:ea typeface="Quicksand"/>
                <a:cs typeface="Quicksand"/>
                <a:sym typeface="Quicksand"/>
              </a:rPr>
              <a:t>learning and behaviour;</a:t>
            </a:r>
            <a:endParaRPr sz="1100">
              <a:solidFill>
                <a:schemeClr val="dk1"/>
              </a:solidFill>
              <a:latin typeface="Quicksand"/>
              <a:ea typeface="Quicksand"/>
              <a:cs typeface="Quicksand"/>
              <a:sym typeface="Quicksand"/>
            </a:endParaRPr>
          </a:p>
          <a:p>
            <a:pPr marL="0" lvl="0" indent="0" algn="l" rtl="0">
              <a:spcBef>
                <a:spcPts val="0"/>
              </a:spcBef>
              <a:spcAft>
                <a:spcPts val="0"/>
              </a:spcAft>
              <a:buNone/>
            </a:pPr>
            <a:r>
              <a:rPr lang="en-GB" sz="1100">
                <a:solidFill>
                  <a:schemeClr val="dk1"/>
                </a:solidFill>
                <a:latin typeface="Quicksand"/>
                <a:ea typeface="Quicksand"/>
                <a:cs typeface="Quicksand"/>
                <a:sym typeface="Quicksand"/>
              </a:rPr>
              <a:t>•For pupils to have a sense of self-worth and</a:t>
            </a:r>
            <a:endParaRPr sz="1100">
              <a:solidFill>
                <a:schemeClr val="dk1"/>
              </a:solidFill>
              <a:latin typeface="Quicksand"/>
              <a:ea typeface="Quicksand"/>
              <a:cs typeface="Quicksand"/>
              <a:sym typeface="Quicksand"/>
            </a:endParaRPr>
          </a:p>
          <a:p>
            <a:pPr marL="0" lvl="0" indent="0" algn="l" rtl="0">
              <a:spcBef>
                <a:spcPts val="0"/>
              </a:spcBef>
              <a:spcAft>
                <a:spcPts val="0"/>
              </a:spcAft>
              <a:buNone/>
            </a:pPr>
            <a:r>
              <a:rPr lang="en-GB" sz="1100">
                <a:solidFill>
                  <a:schemeClr val="dk1"/>
                </a:solidFill>
                <a:latin typeface="Quicksand"/>
                <a:ea typeface="Quicksand"/>
                <a:cs typeface="Quicksand"/>
                <a:sym typeface="Quicksand"/>
              </a:rPr>
              <a:t>belonging who can make a positive contribution to</a:t>
            </a:r>
            <a:endParaRPr sz="1100">
              <a:solidFill>
                <a:schemeClr val="dk1"/>
              </a:solidFill>
              <a:latin typeface="Quicksand"/>
              <a:ea typeface="Quicksand"/>
              <a:cs typeface="Quicksand"/>
              <a:sym typeface="Quicksand"/>
            </a:endParaRPr>
          </a:p>
          <a:p>
            <a:pPr marL="0" lvl="0" indent="0" algn="l" rtl="0">
              <a:spcBef>
                <a:spcPts val="0"/>
              </a:spcBef>
              <a:spcAft>
                <a:spcPts val="0"/>
              </a:spcAft>
              <a:buNone/>
            </a:pPr>
            <a:r>
              <a:rPr lang="en-GB" sz="1100">
                <a:solidFill>
                  <a:schemeClr val="dk1"/>
                </a:solidFill>
                <a:latin typeface="Quicksand"/>
                <a:ea typeface="Quicksand"/>
                <a:cs typeface="Quicksand"/>
                <a:sym typeface="Quicksand"/>
              </a:rPr>
              <a:t>their community</a:t>
            </a:r>
            <a:endParaRPr sz="1100">
              <a:solidFill>
                <a:schemeClr val="dk1"/>
              </a:solidFill>
              <a:latin typeface="Quicksand"/>
              <a:ea typeface="Quicksand"/>
              <a:cs typeface="Quicksand"/>
              <a:sym typeface="Quicksand"/>
            </a:endParaRPr>
          </a:p>
          <a:p>
            <a:pPr marL="0" lvl="0" indent="0" algn="l" rtl="0">
              <a:spcBef>
                <a:spcPts val="0"/>
              </a:spcBef>
              <a:spcAft>
                <a:spcPts val="0"/>
              </a:spcAft>
              <a:buNone/>
            </a:pPr>
            <a:endParaRPr>
              <a:solidFill>
                <a:schemeClr val="dk1"/>
              </a:solidFill>
            </a:endParaRPr>
          </a:p>
        </p:txBody>
      </p:sp>
      <p:sp>
        <p:nvSpPr>
          <p:cNvPr id="132" name="Google Shape;132;p20"/>
          <p:cNvSpPr txBox="1"/>
          <p:nvPr/>
        </p:nvSpPr>
        <p:spPr>
          <a:xfrm>
            <a:off x="4757250" y="1034750"/>
            <a:ext cx="4174500" cy="226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a:solidFill>
                  <a:schemeClr val="dk1"/>
                </a:solidFill>
                <a:latin typeface="Quicksand"/>
                <a:ea typeface="Quicksand"/>
                <a:cs typeface="Quicksand"/>
                <a:sym typeface="Quicksand"/>
              </a:rPr>
              <a:t>We want our pupils to have a big role in creating both their learning and personal journeys in becoming positive members</a:t>
            </a:r>
            <a:endParaRPr sz="1100">
              <a:solidFill>
                <a:schemeClr val="dk1"/>
              </a:solidFill>
              <a:latin typeface="Quicksand"/>
              <a:ea typeface="Quicksand"/>
              <a:cs typeface="Quicksand"/>
              <a:sym typeface="Quicksand"/>
            </a:endParaRPr>
          </a:p>
          <a:p>
            <a:pPr marL="0" lvl="0" indent="0" algn="l" rtl="0">
              <a:spcBef>
                <a:spcPts val="0"/>
              </a:spcBef>
              <a:spcAft>
                <a:spcPts val="0"/>
              </a:spcAft>
              <a:buNone/>
            </a:pPr>
            <a:r>
              <a:rPr lang="en-GB" sz="1100">
                <a:solidFill>
                  <a:schemeClr val="dk1"/>
                </a:solidFill>
                <a:latin typeface="Quicksand"/>
                <a:ea typeface="Quicksand"/>
                <a:cs typeface="Quicksand"/>
                <a:sym typeface="Quicksand"/>
              </a:rPr>
              <a:t>of the community.</a:t>
            </a:r>
            <a:endParaRPr sz="1100">
              <a:solidFill>
                <a:schemeClr val="dk1"/>
              </a:solidFill>
              <a:latin typeface="Quicksand"/>
              <a:ea typeface="Quicksand"/>
              <a:cs typeface="Quicksand"/>
              <a:sym typeface="Quicksand"/>
            </a:endParaRPr>
          </a:p>
          <a:p>
            <a:pPr marL="0" lvl="0" indent="0" algn="l" rtl="0">
              <a:spcBef>
                <a:spcPts val="0"/>
              </a:spcBef>
              <a:spcAft>
                <a:spcPts val="0"/>
              </a:spcAft>
              <a:buNone/>
            </a:pPr>
            <a:r>
              <a:rPr lang="en-GB" sz="1100">
                <a:solidFill>
                  <a:schemeClr val="dk1"/>
                </a:solidFill>
                <a:latin typeface="Quicksand"/>
                <a:ea typeface="Quicksand"/>
                <a:cs typeface="Quicksand"/>
                <a:sym typeface="Quicksand"/>
              </a:rPr>
              <a:t>Next steps are vital – pupils should be actively involved in achieving and setting their next steps.</a:t>
            </a:r>
            <a:endParaRPr sz="1100">
              <a:solidFill>
                <a:schemeClr val="dk1"/>
              </a:solidFill>
              <a:latin typeface="Quicksand"/>
              <a:ea typeface="Quicksand"/>
              <a:cs typeface="Quicksand"/>
              <a:sym typeface="Quicksand"/>
            </a:endParaRPr>
          </a:p>
          <a:p>
            <a:pPr marL="0" lvl="0" indent="0" algn="l" rtl="0">
              <a:spcBef>
                <a:spcPts val="0"/>
              </a:spcBef>
              <a:spcAft>
                <a:spcPts val="0"/>
              </a:spcAft>
              <a:buNone/>
            </a:pPr>
            <a:r>
              <a:rPr lang="en-GB" sz="1100">
                <a:solidFill>
                  <a:schemeClr val="dk1"/>
                </a:solidFill>
                <a:latin typeface="Quicksand"/>
                <a:ea typeface="Quicksand"/>
                <a:cs typeface="Quicksand"/>
                <a:sym typeface="Quicksand"/>
              </a:rPr>
              <a:t>Pupil engagement is key!</a:t>
            </a:r>
            <a:endParaRPr sz="1100">
              <a:solidFill>
                <a:schemeClr val="dk1"/>
              </a:solidFill>
              <a:latin typeface="Quicksand"/>
              <a:ea typeface="Quicksand"/>
              <a:cs typeface="Quicksand"/>
              <a:sym typeface="Quicksand"/>
            </a:endParaRPr>
          </a:p>
          <a:p>
            <a:pPr marL="0" lvl="0" indent="0" algn="l" rtl="0">
              <a:spcBef>
                <a:spcPts val="0"/>
              </a:spcBef>
              <a:spcAft>
                <a:spcPts val="0"/>
              </a:spcAft>
              <a:buNone/>
            </a:pPr>
            <a:r>
              <a:rPr lang="en-GB" sz="1100">
                <a:solidFill>
                  <a:schemeClr val="dk1"/>
                </a:solidFill>
                <a:latin typeface="Quicksand"/>
                <a:ea typeface="Quicksand"/>
                <a:cs typeface="Quicksand"/>
                <a:sym typeface="Quicksand"/>
              </a:rPr>
              <a:t>We recognise that young people learn in different</a:t>
            </a:r>
            <a:endParaRPr sz="1100">
              <a:solidFill>
                <a:schemeClr val="dk1"/>
              </a:solidFill>
              <a:latin typeface="Quicksand"/>
              <a:ea typeface="Quicksand"/>
              <a:cs typeface="Quicksand"/>
              <a:sym typeface="Quicksand"/>
            </a:endParaRPr>
          </a:p>
          <a:p>
            <a:pPr marL="0" lvl="0" indent="0" algn="l" rtl="0">
              <a:spcBef>
                <a:spcPts val="0"/>
              </a:spcBef>
              <a:spcAft>
                <a:spcPts val="0"/>
              </a:spcAft>
              <a:buNone/>
            </a:pPr>
            <a:r>
              <a:rPr lang="en-GB" sz="1100">
                <a:solidFill>
                  <a:schemeClr val="dk1"/>
                </a:solidFill>
                <a:latin typeface="Quicksand"/>
                <a:ea typeface="Quicksand"/>
                <a:cs typeface="Quicksand"/>
                <a:sym typeface="Quicksand"/>
              </a:rPr>
              <a:t>ways but that they learn best when they are motivated</a:t>
            </a:r>
            <a:endParaRPr sz="1100">
              <a:solidFill>
                <a:schemeClr val="dk1"/>
              </a:solidFill>
              <a:latin typeface="Quicksand"/>
              <a:ea typeface="Quicksand"/>
              <a:cs typeface="Quicksand"/>
              <a:sym typeface="Quicksand"/>
            </a:endParaRPr>
          </a:p>
          <a:p>
            <a:pPr marL="0" lvl="0" indent="0" algn="l" rtl="0">
              <a:spcBef>
                <a:spcPts val="0"/>
              </a:spcBef>
              <a:spcAft>
                <a:spcPts val="0"/>
              </a:spcAft>
              <a:buNone/>
            </a:pPr>
            <a:r>
              <a:rPr lang="en-GB" sz="1100">
                <a:solidFill>
                  <a:schemeClr val="dk1"/>
                </a:solidFill>
                <a:latin typeface="Quicksand"/>
                <a:ea typeface="Quicksand"/>
                <a:cs typeface="Quicksand"/>
                <a:sym typeface="Quicksand"/>
              </a:rPr>
              <a:t>by a curriculum that is stimulating, flexible, fun and</a:t>
            </a:r>
            <a:endParaRPr sz="1100">
              <a:solidFill>
                <a:schemeClr val="dk1"/>
              </a:solidFill>
              <a:latin typeface="Quicksand"/>
              <a:ea typeface="Quicksand"/>
              <a:cs typeface="Quicksand"/>
              <a:sym typeface="Quicksand"/>
            </a:endParaRPr>
          </a:p>
          <a:p>
            <a:pPr marL="0" lvl="0" indent="0" algn="l" rtl="0">
              <a:spcBef>
                <a:spcPts val="0"/>
              </a:spcBef>
              <a:spcAft>
                <a:spcPts val="0"/>
              </a:spcAft>
              <a:buNone/>
            </a:pPr>
            <a:r>
              <a:rPr lang="en-GB" sz="1100">
                <a:solidFill>
                  <a:schemeClr val="dk1"/>
                </a:solidFill>
                <a:latin typeface="Quicksand"/>
                <a:ea typeface="Quicksand"/>
                <a:cs typeface="Quicksand"/>
                <a:sym typeface="Quicksand"/>
              </a:rPr>
              <a:t>underpinned by key basic skills.</a:t>
            </a:r>
            <a:endParaRPr sz="1100">
              <a:solidFill>
                <a:schemeClr val="dk1"/>
              </a:solidFill>
              <a:latin typeface="Quicksand"/>
              <a:ea typeface="Quicksand"/>
              <a:cs typeface="Quicksand"/>
              <a:sym typeface="Quicksand"/>
            </a:endParaRPr>
          </a:p>
          <a:p>
            <a:pPr marL="0" lvl="0" indent="0" algn="l" rtl="0">
              <a:spcBef>
                <a:spcPts val="0"/>
              </a:spcBef>
              <a:spcAft>
                <a:spcPts val="0"/>
              </a:spcAft>
              <a:buNone/>
            </a:pPr>
            <a:endParaRPr>
              <a:solidFill>
                <a:schemeClr val="dk1"/>
              </a:solidFill>
            </a:endParaRPr>
          </a:p>
        </p:txBody>
      </p:sp>
      <p:sp>
        <p:nvSpPr>
          <p:cNvPr id="133" name="Google Shape;133;p20"/>
          <p:cNvSpPr txBox="1"/>
          <p:nvPr/>
        </p:nvSpPr>
        <p:spPr>
          <a:xfrm>
            <a:off x="163450" y="3203800"/>
            <a:ext cx="8262300" cy="1877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100">
                <a:solidFill>
                  <a:schemeClr val="dk1"/>
                </a:solidFill>
                <a:latin typeface="Quicksand"/>
                <a:ea typeface="Quicksand"/>
                <a:cs typeface="Quicksand"/>
                <a:sym typeface="Quicksand"/>
              </a:rPr>
              <a:t>Pupils will be engaged within Lodge Farm Education curriculum and follow one of our two curriculum pathways. </a:t>
            </a:r>
            <a:endParaRPr sz="1100">
              <a:solidFill>
                <a:schemeClr val="dk1"/>
              </a:solidFill>
              <a:latin typeface="Quicksand"/>
              <a:ea typeface="Quicksand"/>
              <a:cs typeface="Quicksand"/>
              <a:sym typeface="Quicksand"/>
            </a:endParaRPr>
          </a:p>
          <a:p>
            <a:pPr marL="0" lvl="0" indent="0" algn="ctr" rtl="0">
              <a:spcBef>
                <a:spcPts val="0"/>
              </a:spcBef>
              <a:spcAft>
                <a:spcPts val="0"/>
              </a:spcAft>
              <a:buNone/>
            </a:pPr>
            <a:r>
              <a:rPr lang="en-GB" sz="1100">
                <a:solidFill>
                  <a:schemeClr val="dk1"/>
                </a:solidFill>
                <a:latin typeface="Quicksand"/>
                <a:ea typeface="Quicksand"/>
                <a:cs typeface="Quicksand"/>
                <a:sym typeface="Quicksand"/>
              </a:rPr>
              <a:t>All our pupils will have the opportunity to follow an individualised timetable, which is created to meet</a:t>
            </a:r>
            <a:endParaRPr sz="1100">
              <a:solidFill>
                <a:schemeClr val="dk1"/>
              </a:solidFill>
              <a:latin typeface="Quicksand"/>
              <a:ea typeface="Quicksand"/>
              <a:cs typeface="Quicksand"/>
              <a:sym typeface="Quicksand"/>
            </a:endParaRPr>
          </a:p>
          <a:p>
            <a:pPr marL="0" lvl="0" indent="0" algn="ctr" rtl="0">
              <a:spcBef>
                <a:spcPts val="0"/>
              </a:spcBef>
              <a:spcAft>
                <a:spcPts val="0"/>
              </a:spcAft>
              <a:buNone/>
            </a:pPr>
            <a:r>
              <a:rPr lang="en-GB" sz="1100">
                <a:solidFill>
                  <a:schemeClr val="dk1"/>
                </a:solidFill>
                <a:latin typeface="Quicksand"/>
                <a:ea typeface="Quicksand"/>
                <a:cs typeface="Quicksand"/>
                <a:sym typeface="Quicksand"/>
              </a:rPr>
              <a:t>their own specific needs and is produced in accordance with their Education and Health Care Plan (EHCP).</a:t>
            </a:r>
            <a:endParaRPr sz="1100">
              <a:solidFill>
                <a:schemeClr val="dk1"/>
              </a:solidFill>
              <a:latin typeface="Quicksand"/>
              <a:ea typeface="Quicksand"/>
              <a:cs typeface="Quicksand"/>
              <a:sym typeface="Quicksand"/>
            </a:endParaRPr>
          </a:p>
          <a:p>
            <a:pPr marL="0" lvl="0" indent="0" algn="ctr" rtl="0">
              <a:spcBef>
                <a:spcPts val="0"/>
              </a:spcBef>
              <a:spcAft>
                <a:spcPts val="0"/>
              </a:spcAft>
              <a:buNone/>
            </a:pPr>
            <a:r>
              <a:rPr lang="en-GB" sz="1100">
                <a:solidFill>
                  <a:schemeClr val="dk1"/>
                </a:solidFill>
                <a:latin typeface="Quicksand"/>
                <a:ea typeface="Quicksand"/>
                <a:cs typeface="Quicksand"/>
                <a:sym typeface="Quicksand"/>
              </a:rPr>
              <a:t>These subjects:</a:t>
            </a:r>
            <a:endParaRPr sz="1100">
              <a:solidFill>
                <a:schemeClr val="dk1"/>
              </a:solidFill>
              <a:latin typeface="Quicksand"/>
              <a:ea typeface="Quicksand"/>
              <a:cs typeface="Quicksand"/>
              <a:sym typeface="Quicksand"/>
            </a:endParaRPr>
          </a:p>
          <a:p>
            <a:pPr marL="0" lvl="0" indent="0" algn="ctr" rtl="0">
              <a:spcBef>
                <a:spcPts val="0"/>
              </a:spcBef>
              <a:spcAft>
                <a:spcPts val="0"/>
              </a:spcAft>
              <a:buNone/>
            </a:pPr>
            <a:r>
              <a:rPr lang="en-GB" sz="1100">
                <a:solidFill>
                  <a:schemeClr val="dk1"/>
                </a:solidFill>
                <a:latin typeface="Quicksand"/>
                <a:ea typeface="Quicksand"/>
                <a:cs typeface="Quicksand"/>
                <a:sym typeface="Quicksand"/>
              </a:rPr>
              <a:t>• Allow pupils to re-engage in learning and, due to their strong practical basis, they provide young people with alternative opportunities to be productive and experience success</a:t>
            </a:r>
            <a:endParaRPr sz="1100">
              <a:solidFill>
                <a:schemeClr val="dk1"/>
              </a:solidFill>
              <a:latin typeface="Quicksand"/>
              <a:ea typeface="Quicksand"/>
              <a:cs typeface="Quicksand"/>
              <a:sym typeface="Quicksand"/>
            </a:endParaRPr>
          </a:p>
          <a:p>
            <a:pPr marL="0" lvl="0" indent="0" algn="ctr" rtl="0">
              <a:spcBef>
                <a:spcPts val="0"/>
              </a:spcBef>
              <a:spcAft>
                <a:spcPts val="0"/>
              </a:spcAft>
              <a:buNone/>
            </a:pPr>
            <a:r>
              <a:rPr lang="en-GB" sz="1100">
                <a:solidFill>
                  <a:schemeClr val="dk1"/>
                </a:solidFill>
                <a:latin typeface="Quicksand"/>
                <a:ea typeface="Quicksand"/>
                <a:cs typeface="Quicksand"/>
                <a:sym typeface="Quicksand"/>
              </a:rPr>
              <a:t>• Enrich, broaden, enhance, and widen the curriculum offer whilst integrating literacy, numeracy and other core subject learning</a:t>
            </a:r>
            <a:endParaRPr sz="1100">
              <a:solidFill>
                <a:schemeClr val="dk1"/>
              </a:solidFill>
              <a:latin typeface="Quicksand"/>
              <a:ea typeface="Quicksand"/>
              <a:cs typeface="Quicksand"/>
              <a:sym typeface="Quicksand"/>
            </a:endParaRPr>
          </a:p>
          <a:p>
            <a:pPr marL="0" lvl="0" indent="0" algn="ctr" rtl="0">
              <a:spcBef>
                <a:spcPts val="0"/>
              </a:spcBef>
              <a:spcAft>
                <a:spcPts val="0"/>
              </a:spcAft>
              <a:buNone/>
            </a:pPr>
            <a:r>
              <a:rPr lang="en-GB" sz="1100">
                <a:solidFill>
                  <a:schemeClr val="dk1"/>
                </a:solidFill>
                <a:latin typeface="Quicksand"/>
                <a:ea typeface="Quicksand"/>
                <a:cs typeface="Quicksand"/>
                <a:sym typeface="Quicksand"/>
              </a:rPr>
              <a:t>• Provide opportunities to promote social skills, interaction, communication and address individualised EHCP targets</a:t>
            </a:r>
            <a:endParaRPr sz="1100">
              <a:solidFill>
                <a:schemeClr val="dk1"/>
              </a:solidFill>
              <a:latin typeface="Quicksand"/>
              <a:ea typeface="Quicksand"/>
              <a:cs typeface="Quicksand"/>
              <a:sym typeface="Quicksand"/>
            </a:endParaRPr>
          </a:p>
          <a:p>
            <a:pPr marL="0" lvl="0" indent="0" algn="ctr" rtl="0">
              <a:spcBef>
                <a:spcPts val="0"/>
              </a:spcBef>
              <a:spcAft>
                <a:spcPts val="0"/>
              </a:spcAft>
              <a:buNone/>
            </a:pPr>
            <a:r>
              <a:rPr lang="en-GB" sz="1100">
                <a:solidFill>
                  <a:schemeClr val="dk1"/>
                </a:solidFill>
                <a:latin typeface="Quicksand"/>
                <a:ea typeface="Quicksand"/>
                <a:cs typeface="Quicksand"/>
                <a:sym typeface="Quicksand"/>
              </a:rPr>
              <a:t>• Familiarise pupils with a subject that can be studied in further education</a:t>
            </a:r>
            <a:endParaRPr sz="1100">
              <a:solidFill>
                <a:schemeClr val="dk1"/>
              </a:solidFill>
              <a:latin typeface="Quicksand"/>
              <a:ea typeface="Quicksand"/>
              <a:cs typeface="Quicksand"/>
              <a:sym typeface="Quicksan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p:nvPr/>
        </p:nvSpPr>
        <p:spPr>
          <a:xfrm>
            <a:off x="0" y="0"/>
            <a:ext cx="9144000" cy="959100"/>
          </a:xfrm>
          <a:prstGeom prst="rect">
            <a:avLst/>
          </a:prstGeom>
          <a:solidFill>
            <a:srgbClr val="B6D7A8"/>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1"/>
          <p:cNvSpPr txBox="1"/>
          <p:nvPr/>
        </p:nvSpPr>
        <p:spPr>
          <a:xfrm>
            <a:off x="-346525" y="54475"/>
            <a:ext cx="9336900" cy="708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u="sng">
                <a:latin typeface="Quicksand"/>
                <a:ea typeface="Quicksand"/>
                <a:cs typeface="Quicksand"/>
                <a:sym typeface="Quicksand"/>
              </a:rPr>
              <a:t>Lodge Farm Education</a:t>
            </a:r>
            <a:r>
              <a:rPr lang="en-GB" sz="2300">
                <a:latin typeface="Quicksand"/>
                <a:ea typeface="Quicksand"/>
                <a:cs typeface="Quicksand"/>
                <a:sym typeface="Quicksand"/>
              </a:rPr>
              <a:t> </a:t>
            </a:r>
            <a:endParaRPr sz="2300" u="sng">
              <a:latin typeface="Quicksand"/>
              <a:ea typeface="Quicksand"/>
              <a:cs typeface="Quicksand"/>
              <a:sym typeface="Quicksand"/>
            </a:endParaRPr>
          </a:p>
          <a:p>
            <a:pPr marL="0" lvl="0" indent="0" algn="ctr" rtl="0">
              <a:spcBef>
                <a:spcPts val="0"/>
              </a:spcBef>
              <a:spcAft>
                <a:spcPts val="0"/>
              </a:spcAft>
              <a:buNone/>
            </a:pPr>
            <a:endParaRPr sz="1100"/>
          </a:p>
        </p:txBody>
      </p:sp>
      <p:pic>
        <p:nvPicPr>
          <p:cNvPr id="140" name="Google Shape;140;p21"/>
          <p:cNvPicPr preferRelativeResize="0"/>
          <p:nvPr/>
        </p:nvPicPr>
        <p:blipFill>
          <a:blip r:embed="rId3">
            <a:alphaModFix/>
          </a:blip>
          <a:stretch>
            <a:fillRect/>
          </a:stretch>
        </p:blipFill>
        <p:spPr>
          <a:xfrm>
            <a:off x="621125" y="1100150"/>
            <a:ext cx="2868150" cy="1537100"/>
          </a:xfrm>
          <a:prstGeom prst="rect">
            <a:avLst/>
          </a:prstGeom>
          <a:noFill/>
          <a:ln>
            <a:noFill/>
          </a:ln>
        </p:spPr>
      </p:pic>
      <p:sp>
        <p:nvSpPr>
          <p:cNvPr id="141" name="Google Shape;141;p21"/>
          <p:cNvSpPr/>
          <p:nvPr/>
        </p:nvSpPr>
        <p:spPr>
          <a:xfrm>
            <a:off x="4045050" y="1034750"/>
            <a:ext cx="4700400" cy="39408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1"/>
          <p:cNvSpPr txBox="1"/>
          <p:nvPr/>
        </p:nvSpPr>
        <p:spPr>
          <a:xfrm>
            <a:off x="4202375" y="1100150"/>
            <a:ext cx="4419600" cy="3447067"/>
          </a:xfrm>
          <a:prstGeom prst="rect">
            <a:avLst/>
          </a:prstGeom>
          <a:noFill/>
          <a:ln>
            <a:noFill/>
          </a:ln>
        </p:spPr>
        <p:txBody>
          <a:bodyPr spcFirstLastPara="1" wrap="square" lIns="91425" tIns="91425" rIns="91425" bIns="91425" anchor="t" anchorCtr="0">
            <a:spAutoFit/>
          </a:bodyPr>
          <a:lstStyle/>
          <a:p>
            <a:r>
              <a:rPr lang="en-GB" sz="1800">
                <a:solidFill>
                  <a:schemeClr val="dk1"/>
                </a:solidFill>
                <a:latin typeface="Quicksand"/>
                <a:ea typeface="Quicksand"/>
                <a:cs typeface="Quicksand"/>
                <a:sym typeface="Quicksand"/>
              </a:rPr>
              <a:t>English                     Food   Technology</a:t>
            </a:r>
            <a:endParaRPr sz="1800">
              <a:solidFill>
                <a:schemeClr val="dk1"/>
              </a:solidFill>
              <a:latin typeface="Quicksand"/>
              <a:ea typeface="Quicksand"/>
              <a:cs typeface="Quicksand"/>
              <a:sym typeface="Quicksand"/>
            </a:endParaRPr>
          </a:p>
          <a:p>
            <a:pPr marL="0" lvl="0" indent="0" algn="l" rtl="0">
              <a:spcBef>
                <a:spcPts val="0"/>
              </a:spcBef>
              <a:spcAft>
                <a:spcPts val="0"/>
              </a:spcAft>
              <a:buNone/>
            </a:pPr>
            <a:endParaRPr sz="1800">
              <a:solidFill>
                <a:schemeClr val="dk1"/>
              </a:solidFill>
              <a:latin typeface="Quicksand"/>
              <a:ea typeface="Quicksand"/>
              <a:cs typeface="Quicksand"/>
              <a:sym typeface="Quicksand"/>
            </a:endParaRPr>
          </a:p>
          <a:p>
            <a:r>
              <a:rPr lang="en-GB" sz="1800">
                <a:solidFill>
                  <a:schemeClr val="dk1"/>
                </a:solidFill>
                <a:latin typeface="Quicksand"/>
                <a:ea typeface="Quicksand"/>
                <a:cs typeface="Quicksand"/>
                <a:sym typeface="Quicksand"/>
              </a:rPr>
              <a:t>Mathematics           Design Technology</a:t>
            </a:r>
            <a:endParaRPr sz="1800">
              <a:solidFill>
                <a:schemeClr val="dk1"/>
              </a:solidFill>
              <a:latin typeface="Quicksand"/>
              <a:ea typeface="Quicksand"/>
              <a:cs typeface="Quicksand"/>
              <a:sym typeface="Quicksand"/>
            </a:endParaRPr>
          </a:p>
          <a:p>
            <a:pPr marL="0" lvl="0" indent="0" algn="l" rtl="0">
              <a:spcBef>
                <a:spcPts val="0"/>
              </a:spcBef>
              <a:spcAft>
                <a:spcPts val="0"/>
              </a:spcAft>
              <a:buNone/>
            </a:pPr>
            <a:endParaRPr sz="1800">
              <a:solidFill>
                <a:schemeClr val="dk1"/>
              </a:solidFill>
              <a:latin typeface="Quicksand"/>
              <a:ea typeface="Quicksand"/>
              <a:cs typeface="Quicksand"/>
              <a:sym typeface="Quicksand"/>
            </a:endParaRPr>
          </a:p>
          <a:p>
            <a:r>
              <a:rPr lang="en-GB" sz="1800">
                <a:solidFill>
                  <a:schemeClr val="dk1"/>
                </a:solidFill>
                <a:latin typeface="Quicksand"/>
                <a:ea typeface="Quicksand"/>
                <a:cs typeface="Quicksand"/>
                <a:sym typeface="Quicksand"/>
              </a:rPr>
              <a:t>Science                               Animal Care</a:t>
            </a:r>
            <a:endParaRPr sz="1800">
              <a:solidFill>
                <a:schemeClr val="dk1"/>
              </a:solidFill>
              <a:latin typeface="Quicksand"/>
              <a:ea typeface="Quicksand"/>
              <a:cs typeface="Quicksand"/>
              <a:sym typeface="Quicksand"/>
            </a:endParaRPr>
          </a:p>
          <a:p>
            <a:pPr marL="0" lvl="0" indent="0" algn="l" rtl="0">
              <a:spcBef>
                <a:spcPts val="0"/>
              </a:spcBef>
              <a:spcAft>
                <a:spcPts val="0"/>
              </a:spcAft>
              <a:buNone/>
            </a:pPr>
            <a:endParaRPr sz="1800">
              <a:solidFill>
                <a:schemeClr val="dk1"/>
              </a:solidFill>
              <a:latin typeface="Quicksand"/>
              <a:ea typeface="Quicksand"/>
              <a:cs typeface="Quicksand"/>
              <a:sym typeface="Quicksand"/>
            </a:endParaRPr>
          </a:p>
          <a:p>
            <a:r>
              <a:rPr lang="en-GB" sz="1800">
                <a:solidFill>
                  <a:schemeClr val="dk1"/>
                </a:solidFill>
                <a:latin typeface="Quicksand"/>
                <a:ea typeface="Quicksand"/>
                <a:cs typeface="Quicksand"/>
                <a:sym typeface="Quicksand"/>
              </a:rPr>
              <a:t>Geography                       Forest School</a:t>
            </a:r>
            <a:endParaRPr sz="1800">
              <a:solidFill>
                <a:schemeClr val="dk1"/>
              </a:solidFill>
              <a:latin typeface="Quicksand"/>
              <a:ea typeface="Quicksand"/>
              <a:cs typeface="Quicksand"/>
              <a:sym typeface="Quicksand"/>
            </a:endParaRPr>
          </a:p>
          <a:p>
            <a:pPr marL="0" lvl="0" indent="0" algn="l" rtl="0">
              <a:spcBef>
                <a:spcPts val="0"/>
              </a:spcBef>
              <a:spcAft>
                <a:spcPts val="0"/>
              </a:spcAft>
              <a:buNone/>
            </a:pPr>
            <a:endParaRPr sz="1800">
              <a:solidFill>
                <a:schemeClr val="dk1"/>
              </a:solidFill>
              <a:latin typeface="Quicksand"/>
              <a:ea typeface="Quicksand"/>
              <a:cs typeface="Quicksand"/>
              <a:sym typeface="Quicksand"/>
            </a:endParaRPr>
          </a:p>
          <a:p>
            <a:r>
              <a:rPr lang="en-GB" sz="1800">
                <a:solidFill>
                  <a:schemeClr val="dk1"/>
                </a:solidFill>
                <a:latin typeface="Quicksand"/>
                <a:ea typeface="Quicksand"/>
                <a:cs typeface="Quicksand"/>
                <a:sym typeface="Quicksand"/>
              </a:rPr>
              <a:t>History                                              ICT</a:t>
            </a:r>
            <a:endParaRPr sz="1800">
              <a:solidFill>
                <a:schemeClr val="dk1"/>
              </a:solidFill>
              <a:latin typeface="Quicksand"/>
              <a:ea typeface="Quicksand"/>
              <a:cs typeface="Quicksand"/>
              <a:sym typeface="Quicksand"/>
            </a:endParaRPr>
          </a:p>
          <a:p>
            <a:pPr marL="0" lvl="0" indent="0" algn="l" rtl="0">
              <a:spcBef>
                <a:spcPts val="0"/>
              </a:spcBef>
              <a:spcAft>
                <a:spcPts val="0"/>
              </a:spcAft>
              <a:buNone/>
            </a:pPr>
            <a:endParaRPr sz="1800">
              <a:solidFill>
                <a:schemeClr val="dk1"/>
              </a:solidFill>
              <a:latin typeface="Quicksand"/>
              <a:ea typeface="Quicksand"/>
              <a:cs typeface="Quicksand"/>
              <a:sym typeface="Quicksand"/>
            </a:endParaRPr>
          </a:p>
          <a:p>
            <a:r>
              <a:rPr lang="en-GB" sz="1800">
                <a:solidFill>
                  <a:schemeClr val="dk1"/>
                </a:solidFill>
                <a:latin typeface="Quicksand"/>
                <a:ea typeface="Quicksand"/>
                <a:cs typeface="Quicksand"/>
                <a:sym typeface="Quicksand"/>
              </a:rPr>
              <a:t>PSHE                                                Art</a:t>
            </a:r>
            <a:endParaRPr sz="1800">
              <a:solidFill>
                <a:schemeClr val="dk1"/>
              </a:solidFill>
              <a:latin typeface="Quicksand"/>
              <a:ea typeface="Quicksand"/>
              <a:cs typeface="Quicksand"/>
              <a:sym typeface="Quicksand"/>
            </a:endParaRPr>
          </a:p>
          <a:p>
            <a:endParaRPr>
              <a:solidFill>
                <a:schemeClr val="dk1"/>
              </a:solidFill>
            </a:endParaRPr>
          </a:p>
        </p:txBody>
      </p:sp>
      <p:pic>
        <p:nvPicPr>
          <p:cNvPr id="143" name="Google Shape;143;p21"/>
          <p:cNvPicPr preferRelativeResize="0"/>
          <p:nvPr/>
        </p:nvPicPr>
        <p:blipFill>
          <a:blip r:embed="rId4">
            <a:alphaModFix/>
          </a:blip>
          <a:stretch>
            <a:fillRect/>
          </a:stretch>
        </p:blipFill>
        <p:spPr>
          <a:xfrm>
            <a:off x="2373100" y="2778288"/>
            <a:ext cx="1537101" cy="1537101"/>
          </a:xfrm>
          <a:prstGeom prst="rect">
            <a:avLst/>
          </a:prstGeom>
          <a:noFill/>
          <a:ln>
            <a:noFill/>
          </a:ln>
        </p:spPr>
      </p:pic>
      <p:pic>
        <p:nvPicPr>
          <p:cNvPr id="144" name="Google Shape;144;p21"/>
          <p:cNvPicPr preferRelativeResize="0"/>
          <p:nvPr/>
        </p:nvPicPr>
        <p:blipFill>
          <a:blip r:embed="rId5">
            <a:alphaModFix/>
          </a:blip>
          <a:stretch>
            <a:fillRect/>
          </a:stretch>
        </p:blipFill>
        <p:spPr>
          <a:xfrm>
            <a:off x="87000" y="2778296"/>
            <a:ext cx="1993926" cy="1041825"/>
          </a:xfrm>
          <a:prstGeom prst="rect">
            <a:avLst/>
          </a:prstGeom>
          <a:noFill/>
          <a:ln>
            <a:noFill/>
          </a:ln>
        </p:spPr>
      </p:pic>
      <p:sp>
        <p:nvSpPr>
          <p:cNvPr id="145" name="Google Shape;145;p21"/>
          <p:cNvSpPr txBox="1"/>
          <p:nvPr/>
        </p:nvSpPr>
        <p:spPr>
          <a:xfrm>
            <a:off x="122050" y="3885950"/>
            <a:ext cx="21903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Quicksand"/>
                <a:ea typeface="Quicksand"/>
                <a:cs typeface="Quicksand"/>
                <a:sym typeface="Quicksand"/>
              </a:rPr>
              <a:t>As a school, we use computer systems such as IDL and Seneca within our learning.</a:t>
            </a:r>
            <a:endParaRPr>
              <a:latin typeface="Quicksand"/>
              <a:ea typeface="Quicksand"/>
              <a:cs typeface="Quicksand"/>
              <a:sym typeface="Quicksan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1391</Words>
  <Application>Microsoft Office PowerPoint</Application>
  <PresentationFormat>On-screen Show (16:9)</PresentationFormat>
  <Paragraphs>119</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Quicksand</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Natalie Varnham</cp:lastModifiedBy>
  <cp:revision>2</cp:revision>
  <dcterms:modified xsi:type="dcterms:W3CDTF">2023-03-15T12:44:03Z</dcterms:modified>
</cp:coreProperties>
</file>